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p:sldMasterIdLst>
    <p:sldMasterId id="2147483660" r:id="rId4"/>
  </p:sldMasterIdLst>
  <p:notesMasterIdLst>
    <p:notesMasterId r:id="rId11"/>
  </p:notesMasterIdLst>
  <p:handoutMasterIdLst>
    <p:handoutMasterId r:id="rId12"/>
  </p:handoutMasterIdLst>
  <p:sldIdLst>
    <p:sldId id="10302" r:id="rId5"/>
    <p:sldId id="10303" r:id="rId6"/>
    <p:sldId id="10304" r:id="rId7"/>
    <p:sldId id="10305" r:id="rId8"/>
    <p:sldId id="10306" r:id="rId9"/>
    <p:sldId id="10307" r:id="rId10"/>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F00"/>
    <a:srgbClr val="74913B"/>
    <a:srgbClr val="E9EFDD"/>
    <a:srgbClr val="F8FFC9"/>
    <a:srgbClr val="7BA79D"/>
    <a:srgbClr val="FFC000"/>
    <a:srgbClr val="FFC305"/>
    <a:srgbClr val="FFCD2F"/>
    <a:srgbClr val="94B6D2"/>
    <a:srgbClr val="776C7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404" autoAdjust="0"/>
    <p:restoredTop sz="94573" autoAdjust="0"/>
  </p:normalViewPr>
  <p:slideViewPr>
    <p:cSldViewPr snapToGrid="0" snapToObjects="1">
      <p:cViewPr varScale="1">
        <p:scale>
          <a:sx n="131" d="100"/>
          <a:sy n="131" d="100"/>
        </p:scale>
        <p:origin x="768" y="184"/>
      </p:cViewPr>
      <p:guideLst>
        <p:guide orient="horz" pos="2160"/>
        <p:guide pos="3840"/>
      </p:guideLst>
    </p:cSldViewPr>
  </p:slideViewPr>
  <p:notesTextViewPr>
    <p:cViewPr>
      <p:scale>
        <a:sx n="3" d="2"/>
        <a:sy n="3" d="2"/>
      </p:scale>
      <p:origin x="0" y="0"/>
    </p:cViewPr>
  </p:notesTextViewPr>
  <p:sorterViewPr>
    <p:cViewPr>
      <p:scale>
        <a:sx n="1" d="1"/>
        <a:sy n="1" d="1"/>
      </p:scale>
      <p:origin x="0" y="-20176"/>
    </p:cViewPr>
  </p:sorterViewPr>
  <p:notesViewPr>
    <p:cSldViewPr snapToGrid="0" snapToObjects="1">
      <p:cViewPr varScale="1">
        <p:scale>
          <a:sx n="107" d="100"/>
          <a:sy n="107" d="100"/>
        </p:scale>
        <p:origin x="3152"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3EDBCF12-7962-7247-B68E-4B05FEBD83CC}" type="datetimeFigureOut">
              <a:rPr lang="en-US" smtClean="0"/>
              <a:t>4/2/22</a:t>
            </a:fld>
            <a:endParaRPr lang="en-US" dirty="0"/>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C88C2C0B-78E0-014C-B6DA-4A8A9C96E758}" type="slidenum">
              <a:rPr lang="en-US" smtClean="0"/>
              <a:t>‹#›</a:t>
            </a:fld>
            <a:endParaRPr lang="en-US" dirty="0"/>
          </a:p>
        </p:txBody>
      </p:sp>
    </p:spTree>
    <p:extLst>
      <p:ext uri="{BB962C8B-B14F-4D97-AF65-F5344CB8AC3E}">
        <p14:creationId xmlns:p14="http://schemas.microsoft.com/office/powerpoint/2010/main" val="314254528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BF37AF9A-9A33-4A40-9EC9-98A6EF55818C}" type="datetimeFigureOut">
              <a:rPr lang="en-US" smtClean="0"/>
              <a:t>4/2/22</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106321D1-B73E-9248-B665-8DC800819341}" type="slidenum">
              <a:rPr lang="en-US" smtClean="0"/>
              <a:t>‹#›</a:t>
            </a:fld>
            <a:endParaRPr lang="en-US" dirty="0"/>
          </a:p>
        </p:txBody>
      </p:sp>
    </p:spTree>
    <p:extLst>
      <p:ext uri="{BB962C8B-B14F-4D97-AF65-F5344CB8AC3E}">
        <p14:creationId xmlns:p14="http://schemas.microsoft.com/office/powerpoint/2010/main" val="198632113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tif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hemeOverride" Target="../theme/themeOverride1.xml"/><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Ref idx="1001">
        <a:schemeClr val="bg1"/>
      </p:bgRef>
    </p:bg>
    <p:spTree>
      <p:nvGrpSpPr>
        <p:cNvPr id="1" name=""/>
        <p:cNvGrpSpPr/>
        <p:nvPr/>
      </p:nvGrpSpPr>
      <p:grpSpPr>
        <a:xfrm>
          <a:off x="0" y="0"/>
          <a:ext cx="0" cy="0"/>
          <a:chOff x="0" y="0"/>
          <a:chExt cx="0" cy="0"/>
        </a:xfrm>
      </p:grpSpPr>
      <p:sp>
        <p:nvSpPr>
          <p:cNvPr id="19" name="Footer Placeholder 18">
            <a:extLst>
              <a:ext uri="{FF2B5EF4-FFF2-40B4-BE49-F238E27FC236}">
                <a16:creationId xmlns:a16="http://schemas.microsoft.com/office/drawing/2014/main" id="{B4E3A76E-C717-AD43-956D-0C492F27C6D7}"/>
              </a:ext>
            </a:extLst>
          </p:cNvPr>
          <p:cNvSpPr>
            <a:spLocks noGrp="1"/>
          </p:cNvSpPr>
          <p:nvPr>
            <p:ph type="ftr" sz="quarter" idx="11"/>
          </p:nvPr>
        </p:nvSpPr>
        <p:spPr/>
        <p:txBody>
          <a:bodyPr/>
          <a:lstStyle/>
          <a:p>
            <a:r>
              <a:rPr lang="en-US"/>
              <a:t>The technical data in this document is controlled under the U.S. Export Regulations, release to foreign persons may require an export authorization</a:t>
            </a:r>
            <a:endParaRPr lang="en-US" dirty="0"/>
          </a:p>
        </p:txBody>
      </p:sp>
      <p:sp>
        <p:nvSpPr>
          <p:cNvPr id="20" name="Slide Number Placeholder 19">
            <a:extLst>
              <a:ext uri="{FF2B5EF4-FFF2-40B4-BE49-F238E27FC236}">
                <a16:creationId xmlns:a16="http://schemas.microsoft.com/office/drawing/2014/main" id="{A73D6FD9-2EAD-6544-9EAF-043AA7BFFD84}"/>
              </a:ext>
            </a:extLst>
          </p:cNvPr>
          <p:cNvSpPr>
            <a:spLocks noGrp="1"/>
          </p:cNvSpPr>
          <p:nvPr>
            <p:ph type="sldNum" sz="quarter" idx="12"/>
          </p:nvPr>
        </p:nvSpPr>
        <p:spPr>
          <a:xfrm>
            <a:off x="11224469" y="6497788"/>
            <a:ext cx="870060" cy="293716"/>
          </a:xfrm>
          <a:prstGeom prst="rect">
            <a:avLst/>
          </a:prstGeom>
        </p:spPr>
        <p:txBody>
          <a:bodyPr/>
          <a:lstStyle/>
          <a:p>
            <a:fld id="{F0C94032-CD4C-4C25-B0C2-CEC720522D92}" type="slidenum">
              <a:rPr lang="en-US" smtClean="0"/>
              <a:pPr/>
              <a:t>‹#›</a:t>
            </a:fld>
            <a:endParaRPr lang="en-US" dirty="0"/>
          </a:p>
        </p:txBody>
      </p:sp>
      <p:sp>
        <p:nvSpPr>
          <p:cNvPr id="21" name="Title 20">
            <a:extLst>
              <a:ext uri="{FF2B5EF4-FFF2-40B4-BE49-F238E27FC236}">
                <a16:creationId xmlns:a16="http://schemas.microsoft.com/office/drawing/2014/main" id="{896B2208-D0E5-F446-967D-C6AB2CB62434}"/>
              </a:ext>
            </a:extLst>
          </p:cNvPr>
          <p:cNvSpPr>
            <a:spLocks noGrp="1"/>
          </p:cNvSpPr>
          <p:nvPr>
            <p:ph type="title"/>
          </p:nvPr>
        </p:nvSpPr>
        <p:spPr/>
        <p:txBody>
          <a:bodyPr/>
          <a:lstStyle>
            <a:lvl1pPr algn="ctr">
              <a:defRPr>
                <a:solidFill>
                  <a:schemeClr val="tx1"/>
                </a:solidFill>
              </a:defRPr>
            </a:lvl1pPr>
          </a:lstStyle>
          <a:p>
            <a:r>
              <a:rPr lang="en-US" dirty="0"/>
              <a:t>Click to edit Master title style</a:t>
            </a:r>
          </a:p>
        </p:txBody>
      </p:sp>
      <p:sp>
        <p:nvSpPr>
          <p:cNvPr id="23" name="Content Placeholder 22">
            <a:extLst>
              <a:ext uri="{FF2B5EF4-FFF2-40B4-BE49-F238E27FC236}">
                <a16:creationId xmlns:a16="http://schemas.microsoft.com/office/drawing/2014/main" id="{678AE2BA-A4BB-A54B-B129-C11C3E33E6DF}"/>
              </a:ext>
            </a:extLst>
          </p:cNvPr>
          <p:cNvSpPr>
            <a:spLocks noGrp="1"/>
          </p:cNvSpPr>
          <p:nvPr>
            <p:ph sz="quarter" idx="13"/>
          </p:nvPr>
        </p:nvSpPr>
        <p:spPr>
          <a:xfrm>
            <a:off x="441064" y="1115736"/>
            <a:ext cx="11446136" cy="5285064"/>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ual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5D3E6-0757-DA46-B834-8EE874624BFD}"/>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Footer Placeholder 2">
            <a:extLst>
              <a:ext uri="{FF2B5EF4-FFF2-40B4-BE49-F238E27FC236}">
                <a16:creationId xmlns:a16="http://schemas.microsoft.com/office/drawing/2014/main" id="{797DED8B-E0DA-E548-B8BA-0A6BE36C023E}"/>
              </a:ext>
            </a:extLst>
          </p:cNvPr>
          <p:cNvSpPr>
            <a:spLocks noGrp="1"/>
          </p:cNvSpPr>
          <p:nvPr>
            <p:ph type="ftr" sz="quarter" idx="10"/>
          </p:nvPr>
        </p:nvSpPr>
        <p:spPr/>
        <p:txBody>
          <a:bodyPr/>
          <a:lstStyle/>
          <a:p>
            <a:r>
              <a:rPr lang="en-US"/>
              <a:t>The technical data in this document is controlled under the U.S. Export Regulations, release to foreign persons may require an export authorization</a:t>
            </a:r>
            <a:endParaRPr lang="en-US" dirty="0"/>
          </a:p>
        </p:txBody>
      </p:sp>
      <p:sp>
        <p:nvSpPr>
          <p:cNvPr id="5" name="Slide Number Placeholder 4">
            <a:extLst>
              <a:ext uri="{FF2B5EF4-FFF2-40B4-BE49-F238E27FC236}">
                <a16:creationId xmlns:a16="http://schemas.microsoft.com/office/drawing/2014/main" id="{2A0E75D3-18C8-0E42-A31A-66FCE85A4752}"/>
              </a:ext>
            </a:extLst>
          </p:cNvPr>
          <p:cNvSpPr>
            <a:spLocks noGrp="1"/>
          </p:cNvSpPr>
          <p:nvPr>
            <p:ph type="sldNum" sz="quarter" idx="12"/>
          </p:nvPr>
        </p:nvSpPr>
        <p:spPr>
          <a:xfrm>
            <a:off x="11224469" y="6497788"/>
            <a:ext cx="870060" cy="293716"/>
          </a:xfrm>
          <a:prstGeom prst="rect">
            <a:avLst/>
          </a:prstGeom>
        </p:spPr>
        <p:txBody>
          <a:bodyPr/>
          <a:lstStyle/>
          <a:p>
            <a:fld id="{F0C94032-CD4C-4C25-B0C2-CEC720522D92}" type="slidenum">
              <a:rPr lang="en-US" smtClean="0"/>
              <a:pPr/>
              <a:t>‹#›</a:t>
            </a:fld>
            <a:endParaRPr lang="en-US" dirty="0"/>
          </a:p>
        </p:txBody>
      </p:sp>
      <p:sp>
        <p:nvSpPr>
          <p:cNvPr id="7" name="Content Placeholder 6">
            <a:extLst>
              <a:ext uri="{FF2B5EF4-FFF2-40B4-BE49-F238E27FC236}">
                <a16:creationId xmlns:a16="http://schemas.microsoft.com/office/drawing/2014/main" id="{AAFF2F32-C580-2747-9C57-E1A0DC1C708A}"/>
              </a:ext>
            </a:extLst>
          </p:cNvPr>
          <p:cNvSpPr>
            <a:spLocks noGrp="1"/>
          </p:cNvSpPr>
          <p:nvPr>
            <p:ph sz="quarter" idx="13"/>
          </p:nvPr>
        </p:nvSpPr>
        <p:spPr>
          <a:xfrm>
            <a:off x="101600" y="1157681"/>
            <a:ext cx="5933440" cy="52605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EC07CDC1-0262-2148-96AB-39094FFE7131}"/>
              </a:ext>
            </a:extLst>
          </p:cNvPr>
          <p:cNvSpPr>
            <a:spLocks noGrp="1"/>
          </p:cNvSpPr>
          <p:nvPr>
            <p:ph sz="quarter" idx="14"/>
          </p:nvPr>
        </p:nvSpPr>
        <p:spPr>
          <a:xfrm>
            <a:off x="6149341" y="1157681"/>
            <a:ext cx="5949314" cy="52605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8767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2BF1A-79AC-DB46-A96B-E9E798B0C371}"/>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Footer Placeholder 2">
            <a:extLst>
              <a:ext uri="{FF2B5EF4-FFF2-40B4-BE49-F238E27FC236}">
                <a16:creationId xmlns:a16="http://schemas.microsoft.com/office/drawing/2014/main" id="{0C1350A0-5C26-CF48-B9CA-7D1428FB864F}"/>
              </a:ext>
            </a:extLst>
          </p:cNvPr>
          <p:cNvSpPr>
            <a:spLocks noGrp="1"/>
          </p:cNvSpPr>
          <p:nvPr>
            <p:ph type="ftr" sz="quarter" idx="10"/>
          </p:nvPr>
        </p:nvSpPr>
        <p:spPr/>
        <p:txBody>
          <a:bodyPr/>
          <a:lstStyle/>
          <a:p>
            <a:r>
              <a:rPr lang="en-US"/>
              <a:t>The technical data in this document is controlled under the U.S. Export Regulations, release to foreign persons may require an export authorization</a:t>
            </a:r>
            <a:endParaRPr lang="en-US" dirty="0"/>
          </a:p>
        </p:txBody>
      </p:sp>
      <p:sp>
        <p:nvSpPr>
          <p:cNvPr id="6" name="Slide Number Placeholder 19">
            <a:extLst>
              <a:ext uri="{FF2B5EF4-FFF2-40B4-BE49-F238E27FC236}">
                <a16:creationId xmlns:a16="http://schemas.microsoft.com/office/drawing/2014/main" id="{A73D6FD9-2EAD-6544-9EAF-043AA7BFFD84}"/>
              </a:ext>
            </a:extLst>
          </p:cNvPr>
          <p:cNvSpPr>
            <a:spLocks noGrp="1"/>
          </p:cNvSpPr>
          <p:nvPr>
            <p:ph type="sldNum" sz="quarter" idx="12"/>
          </p:nvPr>
        </p:nvSpPr>
        <p:spPr>
          <a:xfrm>
            <a:off x="11224469" y="6497788"/>
            <a:ext cx="870060" cy="293716"/>
          </a:xfrm>
          <a:prstGeom prst="rect">
            <a:avLst/>
          </a:prstGeom>
        </p:spPr>
        <p:txBody>
          <a:bodyPr/>
          <a:lstStyle/>
          <a:p>
            <a:fld id="{F0C94032-CD4C-4C25-B0C2-CEC720522D92}" type="slidenum">
              <a:rPr lang="en-US" smtClean="0"/>
              <a:pPr/>
              <a:t>‹#›</a:t>
            </a:fld>
            <a:endParaRPr lang="en-US" dirty="0"/>
          </a:p>
        </p:txBody>
      </p:sp>
    </p:spTree>
    <p:extLst>
      <p:ext uri="{BB962C8B-B14F-4D97-AF65-F5344CB8AC3E}">
        <p14:creationId xmlns:p14="http://schemas.microsoft.com/office/powerpoint/2010/main" val="3932006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ual Content (Horizont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5D3E6-0757-DA46-B834-8EE874624BFD}"/>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Footer Placeholder 2">
            <a:extLst>
              <a:ext uri="{FF2B5EF4-FFF2-40B4-BE49-F238E27FC236}">
                <a16:creationId xmlns:a16="http://schemas.microsoft.com/office/drawing/2014/main" id="{797DED8B-E0DA-E548-B8BA-0A6BE36C023E}"/>
              </a:ext>
            </a:extLst>
          </p:cNvPr>
          <p:cNvSpPr>
            <a:spLocks noGrp="1"/>
          </p:cNvSpPr>
          <p:nvPr>
            <p:ph type="ftr" sz="quarter" idx="10"/>
          </p:nvPr>
        </p:nvSpPr>
        <p:spPr/>
        <p:txBody>
          <a:bodyPr/>
          <a:lstStyle/>
          <a:p>
            <a:r>
              <a:rPr lang="en-US"/>
              <a:t>The technical data in this document is controlled under the U.S. Export Regulations, release to foreign persons may require an export authorization</a:t>
            </a:r>
            <a:endParaRPr lang="en-US" dirty="0"/>
          </a:p>
        </p:txBody>
      </p:sp>
      <p:sp>
        <p:nvSpPr>
          <p:cNvPr id="5" name="Slide Number Placeholder 4">
            <a:extLst>
              <a:ext uri="{FF2B5EF4-FFF2-40B4-BE49-F238E27FC236}">
                <a16:creationId xmlns:a16="http://schemas.microsoft.com/office/drawing/2014/main" id="{2A0E75D3-18C8-0E42-A31A-66FCE85A4752}"/>
              </a:ext>
            </a:extLst>
          </p:cNvPr>
          <p:cNvSpPr>
            <a:spLocks noGrp="1"/>
          </p:cNvSpPr>
          <p:nvPr>
            <p:ph type="sldNum" sz="quarter" idx="12"/>
          </p:nvPr>
        </p:nvSpPr>
        <p:spPr>
          <a:xfrm>
            <a:off x="11224469" y="6497788"/>
            <a:ext cx="870060" cy="293716"/>
          </a:xfrm>
          <a:prstGeom prst="rect">
            <a:avLst/>
          </a:prstGeom>
        </p:spPr>
        <p:txBody>
          <a:bodyPr/>
          <a:lstStyle/>
          <a:p>
            <a:fld id="{F0C94032-CD4C-4C25-B0C2-CEC720522D92}" type="slidenum">
              <a:rPr lang="en-US" smtClean="0"/>
              <a:pPr/>
              <a:t>‹#›</a:t>
            </a:fld>
            <a:endParaRPr lang="en-US" dirty="0"/>
          </a:p>
        </p:txBody>
      </p:sp>
      <p:sp>
        <p:nvSpPr>
          <p:cNvPr id="7" name="Content Placeholder 6">
            <a:extLst>
              <a:ext uri="{FF2B5EF4-FFF2-40B4-BE49-F238E27FC236}">
                <a16:creationId xmlns:a16="http://schemas.microsoft.com/office/drawing/2014/main" id="{AAFF2F32-C580-2747-9C57-E1A0DC1C708A}"/>
              </a:ext>
            </a:extLst>
          </p:cNvPr>
          <p:cNvSpPr>
            <a:spLocks noGrp="1"/>
          </p:cNvSpPr>
          <p:nvPr>
            <p:ph sz="quarter" idx="13"/>
          </p:nvPr>
        </p:nvSpPr>
        <p:spPr>
          <a:xfrm>
            <a:off x="97473" y="1140903"/>
            <a:ext cx="11997054" cy="36598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EC07CDC1-0262-2148-96AB-39094FFE7131}"/>
              </a:ext>
            </a:extLst>
          </p:cNvPr>
          <p:cNvSpPr>
            <a:spLocks noGrp="1"/>
          </p:cNvSpPr>
          <p:nvPr>
            <p:ph sz="quarter" idx="14"/>
          </p:nvPr>
        </p:nvSpPr>
        <p:spPr>
          <a:xfrm>
            <a:off x="97472" y="4869179"/>
            <a:ext cx="11997056" cy="154908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174017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828801" y="2379167"/>
            <a:ext cx="9497484" cy="805994"/>
          </a:xfrm>
          <a:prstGeom prst="rect">
            <a:avLst/>
          </a:prstGeo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dirty="0"/>
              <a:t>Click to edit Master text styles</a:t>
            </a:r>
          </a:p>
        </p:txBody>
      </p:sp>
      <p:sp>
        <p:nvSpPr>
          <p:cNvPr id="9" name="Rectangle 8"/>
          <p:cNvSpPr/>
          <p:nvPr userDrawn="1"/>
        </p:nvSpPr>
        <p:spPr>
          <a:xfrm>
            <a:off x="1828800" y="1600200"/>
            <a:ext cx="10363200" cy="608274"/>
          </a:xfrm>
          <a:prstGeom prst="rect">
            <a:avLst/>
          </a:prstGeom>
          <a:solidFill>
            <a:srgbClr val="253660"/>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700" dirty="0">
              <a:latin typeface="Arial"/>
              <a:cs typeface="Arial"/>
            </a:endParaRPr>
          </a:p>
        </p:txBody>
      </p:sp>
      <p:sp>
        <p:nvSpPr>
          <p:cNvPr id="2" name="Title 1"/>
          <p:cNvSpPr>
            <a:spLocks noGrp="1"/>
          </p:cNvSpPr>
          <p:nvPr>
            <p:ph type="title" hasCustomPrompt="1"/>
          </p:nvPr>
        </p:nvSpPr>
        <p:spPr>
          <a:xfrm>
            <a:off x="1828800" y="1600200"/>
            <a:ext cx="10160000" cy="608274"/>
          </a:xfrm>
          <a:prstGeom prst="rect">
            <a:avLst/>
          </a:prstGeom>
        </p:spPr>
        <p:txBody>
          <a:bodyPr>
            <a:normAutofit/>
          </a:bodyPr>
          <a:lstStyle>
            <a:lvl1pPr algn="l">
              <a:buNone/>
              <a:defRPr sz="3000" b="0" cap="none">
                <a:solidFill>
                  <a:srgbClr val="FFFFFF"/>
                </a:solidFill>
                <a:latin typeface="Helvetica Neue Thin"/>
                <a:cs typeface="Helvetica Neue Thin"/>
              </a:defRPr>
            </a:lvl1pPr>
          </a:lstStyle>
          <a:p>
            <a:r>
              <a:rPr kumimoji="0" lang="en-US" dirty="0"/>
              <a:t>Click to edit title</a:t>
            </a:r>
          </a:p>
        </p:txBody>
      </p:sp>
      <p:sp>
        <p:nvSpPr>
          <p:cNvPr id="10" name="Rectangle 9"/>
          <p:cNvSpPr/>
          <p:nvPr userDrawn="1"/>
        </p:nvSpPr>
        <p:spPr>
          <a:xfrm>
            <a:off x="0" y="1600200"/>
            <a:ext cx="1747299" cy="608274"/>
          </a:xfrm>
          <a:prstGeom prst="rect">
            <a:avLst/>
          </a:prstGeom>
          <a:solidFill>
            <a:srgbClr val="B29D94"/>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latin typeface="Arial"/>
              <a:cs typeface="Arial"/>
            </a:endParaRPr>
          </a:p>
        </p:txBody>
      </p:sp>
      <p:pic>
        <p:nvPicPr>
          <p:cNvPr id="11" name="Picture 10">
            <a:extLst>
              <a:ext uri="{FF2B5EF4-FFF2-40B4-BE49-F238E27FC236}">
                <a16:creationId xmlns:a16="http://schemas.microsoft.com/office/drawing/2014/main" id="{5B716F83-1F1F-984F-AE29-44D634C13D51}"/>
              </a:ext>
            </a:extLst>
          </p:cNvPr>
          <p:cNvPicPr>
            <a:picLocks noChangeAspect="1" noChangeArrowheads="1"/>
          </p:cNvPicPr>
          <p:nvPr userDrawn="1"/>
        </p:nvPicPr>
        <p:blipFill>
          <a:blip r:embed="rId2" cstate="screen">
            <a:alphaModFix amt="20000"/>
          </a:blip>
          <a:srcRect/>
          <a:stretch>
            <a:fillRect/>
          </a:stretch>
        </p:blipFill>
        <p:spPr bwMode="auto">
          <a:xfrm>
            <a:off x="1828800" y="1600200"/>
            <a:ext cx="10363200" cy="608274"/>
          </a:xfrm>
          <a:prstGeom prst="rect">
            <a:avLst/>
          </a:prstGeom>
          <a:noFill/>
          <a:ln w="9525">
            <a:noFill/>
            <a:miter lim="800000"/>
            <a:headEnd/>
            <a:tailEnd/>
          </a:ln>
        </p:spPr>
      </p:pic>
      <p:sp>
        <p:nvSpPr>
          <p:cNvPr id="12" name="Rectangle 11">
            <a:extLst>
              <a:ext uri="{FF2B5EF4-FFF2-40B4-BE49-F238E27FC236}">
                <a16:creationId xmlns:a16="http://schemas.microsoft.com/office/drawing/2014/main" id="{9C31CC33-3265-6D44-99DD-E15AED52A780}"/>
              </a:ext>
            </a:extLst>
          </p:cNvPr>
          <p:cNvSpPr/>
          <p:nvPr userDrawn="1"/>
        </p:nvSpPr>
        <p:spPr>
          <a:xfrm>
            <a:off x="0" y="1600200"/>
            <a:ext cx="1747299" cy="608274"/>
          </a:xfrm>
          <a:prstGeom prst="rect">
            <a:avLst/>
          </a:prstGeom>
          <a:solidFill>
            <a:schemeClr val="tx2">
              <a:lumMod val="60000"/>
              <a:lumOff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r>
              <a:rPr kumimoji="0" lang="en-US" sz="2400" dirty="0">
                <a:solidFill>
                  <a:srgbClr val="FFFFFF"/>
                </a:solidFill>
                <a:latin typeface="Arial"/>
                <a:cs typeface="Arial"/>
              </a:rPr>
              <a:t>EMIT CDR</a:t>
            </a:r>
          </a:p>
        </p:txBody>
      </p:sp>
      <p:pic>
        <p:nvPicPr>
          <p:cNvPr id="16" name="Picture 111" descr="nasa_logo(132x109)-official">
            <a:extLst>
              <a:ext uri="{FF2B5EF4-FFF2-40B4-BE49-F238E27FC236}">
                <a16:creationId xmlns:a16="http://schemas.microsoft.com/office/drawing/2014/main" id="{7B2CEDE1-5C32-1441-95D3-0E0FA6683309}"/>
              </a:ext>
            </a:extLst>
          </p:cNvPr>
          <p:cNvPicPr>
            <a:picLocks noChangeAspect="1" noChangeArrowheads="1"/>
          </p:cNvPicPr>
          <p:nvPr userDrawn="1"/>
        </p:nvPicPr>
        <p:blipFill>
          <a:blip r:embed="rId3" cstate="email">
            <a:extLst>
              <a:ext uri="{28A0092B-C50C-407E-A947-70E740481C1C}">
                <a14:useLocalDpi xmlns:a14="http://schemas.microsoft.com/office/drawing/2010/main"/>
              </a:ext>
            </a:extLst>
          </a:blip>
          <a:srcRect/>
          <a:stretch>
            <a:fillRect/>
          </a:stretch>
        </p:blipFill>
        <p:spPr bwMode="auto">
          <a:xfrm>
            <a:off x="39688" y="143764"/>
            <a:ext cx="789996" cy="65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1">
            <a:extLst>
              <a:ext uri="{FF2B5EF4-FFF2-40B4-BE49-F238E27FC236}">
                <a16:creationId xmlns:a16="http://schemas.microsoft.com/office/drawing/2014/main" id="{F9E38A18-6B54-464B-A292-25F2BC807A97}"/>
              </a:ext>
            </a:extLst>
          </p:cNvPr>
          <p:cNvSpPr>
            <a:spLocks noChangeArrowheads="1"/>
          </p:cNvSpPr>
          <p:nvPr userDrawn="1"/>
        </p:nvSpPr>
        <p:spPr bwMode="auto">
          <a:xfrm>
            <a:off x="710916" y="209281"/>
            <a:ext cx="953340" cy="535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cs typeface="Arial" panose="020B0604020202020204" pitchFamily="34" charset="0"/>
              </a:defRPr>
            </a:lvl1pPr>
            <a:lvl2pPr marL="742950" indent="-285750">
              <a:defRPr sz="2000">
                <a:solidFill>
                  <a:schemeClr val="tx1"/>
                </a:solidFill>
                <a:latin typeface="Arial" panose="020B0604020202020204" pitchFamily="34" charset="0"/>
                <a:cs typeface="Arial" panose="020B0604020202020204" pitchFamily="34" charset="0"/>
              </a:defRPr>
            </a:lvl2pPr>
            <a:lvl3pPr marL="1143000" indent="-228600">
              <a:defRPr sz="2000">
                <a:solidFill>
                  <a:schemeClr val="tx1"/>
                </a:solidFill>
                <a:latin typeface="Arial" panose="020B0604020202020204" pitchFamily="34" charset="0"/>
                <a:cs typeface="Arial" panose="020B0604020202020204" pitchFamily="34" charset="0"/>
              </a:defRPr>
            </a:lvl3pPr>
            <a:lvl4pPr marL="1600200" indent="-228600">
              <a:defRPr sz="2000">
                <a:solidFill>
                  <a:schemeClr val="tx1"/>
                </a:solidFill>
                <a:latin typeface="Arial" panose="020B0604020202020204" pitchFamily="34" charset="0"/>
                <a:cs typeface="Arial" panose="020B0604020202020204" pitchFamily="34" charset="0"/>
              </a:defRPr>
            </a:lvl4pPr>
            <a:lvl5pPr marL="2057400" indent="-228600">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9pPr>
          </a:lstStyle>
          <a:p>
            <a:pPr algn="ctr"/>
            <a:r>
              <a:rPr lang="en-US" altLang="en-US" sz="800" b="1" dirty="0">
                <a:solidFill>
                  <a:srgbClr val="2F5496"/>
                </a:solidFill>
                <a:latin typeface="Helvetica" panose="020B0604020202020204" pitchFamily="34" charset="0"/>
                <a:cs typeface="Times New Roman" panose="02020603050405020304" pitchFamily="18" charset="0"/>
              </a:rPr>
              <a:t>Jet Propulsion Laboratory</a:t>
            </a:r>
            <a:endParaRPr lang="en-US" altLang="en-US" sz="1200" dirty="0">
              <a:latin typeface="Times New Roman" panose="02020603050405020304" pitchFamily="18" charset="0"/>
              <a:cs typeface="Times New Roman" panose="02020603050405020304" pitchFamily="18" charset="0"/>
            </a:endParaRPr>
          </a:p>
          <a:p>
            <a:pPr algn="ctr"/>
            <a:r>
              <a:rPr lang="en-US" altLang="en-US" sz="600" dirty="0">
                <a:solidFill>
                  <a:srgbClr val="2F5496"/>
                </a:solidFill>
                <a:latin typeface="Helvetica" panose="020B0604020202020204" pitchFamily="34" charset="0"/>
                <a:cs typeface="Times New Roman" panose="02020603050405020304" pitchFamily="18" charset="0"/>
              </a:rPr>
              <a:t>California Institute</a:t>
            </a:r>
            <a:endParaRPr lang="en-US" altLang="en-US" sz="1200" dirty="0">
              <a:latin typeface="Times New Roman" panose="02020603050405020304" pitchFamily="18" charset="0"/>
              <a:cs typeface="Times New Roman" panose="02020603050405020304" pitchFamily="18" charset="0"/>
            </a:endParaRPr>
          </a:p>
          <a:p>
            <a:pPr algn="ctr"/>
            <a:r>
              <a:rPr lang="en-US" altLang="en-US" sz="600" dirty="0">
                <a:solidFill>
                  <a:srgbClr val="2F5496"/>
                </a:solidFill>
                <a:latin typeface="Helvetica" panose="020B0604020202020204" pitchFamily="34" charset="0"/>
                <a:cs typeface="Times New Roman" panose="02020603050405020304" pitchFamily="18" charset="0"/>
              </a:rPr>
              <a:t>of Technology</a:t>
            </a:r>
            <a:endParaRPr lang="en-US" altLang="en-US" sz="1200" dirty="0">
              <a:latin typeface="Times New Roman" panose="02020603050405020304" pitchFamily="18" charset="0"/>
              <a:cs typeface="Times New Roman" panose="02020603050405020304" pitchFamily="18" charset="0"/>
            </a:endParaRPr>
          </a:p>
        </p:txBody>
      </p:sp>
      <p:pic>
        <p:nvPicPr>
          <p:cNvPr id="18" name="Picture 17">
            <a:extLst>
              <a:ext uri="{FF2B5EF4-FFF2-40B4-BE49-F238E27FC236}">
                <a16:creationId xmlns:a16="http://schemas.microsoft.com/office/drawing/2014/main" id="{A06E17A1-CD1E-3047-B3EE-A70DA2B96767}"/>
              </a:ext>
            </a:extLst>
          </p:cNvPr>
          <p:cNvPicPr>
            <a:picLocks noChangeAspect="1"/>
          </p:cNvPicPr>
          <p:nvPr userDrawn="1"/>
        </p:nvPicPr>
        <p:blipFill>
          <a:blip r:embed="rId4"/>
          <a:stretch>
            <a:fillRect/>
          </a:stretch>
        </p:blipFill>
        <p:spPr>
          <a:xfrm>
            <a:off x="10688370" y="37621"/>
            <a:ext cx="1448735" cy="898487"/>
          </a:xfrm>
          <a:prstGeom prst="rect">
            <a:avLst/>
          </a:prstGeom>
        </p:spPr>
      </p:pic>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CF595D9-40C0-644F-9A8F-4760DF7DFF88}"/>
              </a:ext>
            </a:extLst>
          </p:cNvPr>
          <p:cNvSpPr/>
          <p:nvPr/>
        </p:nvSpPr>
        <p:spPr bwMode="white">
          <a:xfrm>
            <a:off x="0" y="5971836"/>
            <a:ext cx="12192000" cy="886165"/>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375" dirty="0"/>
          </a:p>
        </p:txBody>
      </p:sp>
      <p:sp>
        <p:nvSpPr>
          <p:cNvPr id="4" name="Rectangle 3">
            <a:extLst>
              <a:ext uri="{FF2B5EF4-FFF2-40B4-BE49-F238E27FC236}">
                <a16:creationId xmlns:a16="http://schemas.microsoft.com/office/drawing/2014/main" id="{AD4344E9-5EA5-3344-98BC-A788C1D700C9}"/>
              </a:ext>
            </a:extLst>
          </p:cNvPr>
          <p:cNvSpPr/>
          <p:nvPr/>
        </p:nvSpPr>
        <p:spPr>
          <a:xfrm>
            <a:off x="-11141" y="6044974"/>
            <a:ext cx="2998984" cy="813027"/>
          </a:xfrm>
          <a:prstGeom prst="rect">
            <a:avLst/>
          </a:prstGeom>
          <a:solidFill>
            <a:schemeClr val="bg2">
              <a:lumMod val="60000"/>
              <a:lumOff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375" dirty="0"/>
          </a:p>
        </p:txBody>
      </p:sp>
      <p:sp>
        <p:nvSpPr>
          <p:cNvPr id="5" name="Rectangle 4">
            <a:extLst>
              <a:ext uri="{FF2B5EF4-FFF2-40B4-BE49-F238E27FC236}">
                <a16:creationId xmlns:a16="http://schemas.microsoft.com/office/drawing/2014/main" id="{1C146554-A505-0645-80E4-A5B297B715F2}"/>
              </a:ext>
            </a:extLst>
          </p:cNvPr>
          <p:cNvSpPr/>
          <p:nvPr/>
        </p:nvSpPr>
        <p:spPr>
          <a:xfrm>
            <a:off x="3146035" y="6044974"/>
            <a:ext cx="9045965" cy="813027"/>
          </a:xfrm>
          <a:prstGeom prst="rect">
            <a:avLst/>
          </a:prstGeom>
          <a:solidFill>
            <a:srgbClr val="253660"/>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hangingPunct="1">
              <a:defRPr/>
            </a:pPr>
            <a:endParaRPr lang="en-US" sz="1375" dirty="0"/>
          </a:p>
        </p:txBody>
      </p:sp>
      <p:sp>
        <p:nvSpPr>
          <p:cNvPr id="9" name="Subtitle 8"/>
          <p:cNvSpPr>
            <a:spLocks noGrp="1"/>
          </p:cNvSpPr>
          <p:nvPr>
            <p:ph type="subTitle" idx="1" hasCustomPrompt="1"/>
          </p:nvPr>
        </p:nvSpPr>
        <p:spPr>
          <a:xfrm>
            <a:off x="7545431" y="2954498"/>
            <a:ext cx="4471165" cy="1652007"/>
          </a:xfrm>
          <a:prstGeom prst="rect">
            <a:avLst/>
          </a:prstGeom>
          <a:noFill/>
        </p:spPr>
        <p:txBody>
          <a:bodyPr anchor="ctr">
            <a:normAutofit/>
          </a:bodyPr>
          <a:lstStyle>
            <a:lvl1pPr marL="0" indent="0" algn="ctr">
              <a:buNone/>
              <a:defRPr lang="en-US" sz="2400" kern="1200" cap="small" dirty="0">
                <a:solidFill>
                  <a:schemeClr val="accent2">
                    <a:lumMod val="50000"/>
                  </a:schemeClr>
                </a:solidFill>
                <a:effectLst>
                  <a:outerShdw blurRad="38100" dist="38100" dir="2700000" algn="tl">
                    <a:srgbClr val="000000">
                      <a:alpha val="43137"/>
                    </a:srgbClr>
                  </a:outerShdw>
                </a:effectLst>
                <a:latin typeface="+mn-lt"/>
                <a:ea typeface="+mn-ea"/>
                <a:cs typeface="+mn-cs"/>
              </a:defRPr>
            </a:lvl1pPr>
            <a:lvl2pPr marL="349014" indent="0" algn="ctr">
              <a:buNone/>
            </a:lvl2pPr>
            <a:lvl3pPr marL="698028" indent="0" algn="ctr">
              <a:buNone/>
            </a:lvl3pPr>
            <a:lvl4pPr marL="1047042" indent="0" algn="ctr">
              <a:buNone/>
            </a:lvl4pPr>
            <a:lvl5pPr marL="1396056" indent="0" algn="ctr">
              <a:buNone/>
            </a:lvl5pPr>
            <a:lvl6pPr marL="1745070" indent="0" algn="ctr">
              <a:buNone/>
            </a:lvl6pPr>
            <a:lvl7pPr marL="2094083" indent="0" algn="ctr">
              <a:buNone/>
            </a:lvl7pPr>
            <a:lvl8pPr marL="2443097" indent="0" algn="ctr">
              <a:buNone/>
            </a:lvl8pPr>
            <a:lvl9pPr marL="2792111" indent="0" algn="ctr">
              <a:buNone/>
            </a:lvl9pPr>
          </a:lstStyle>
          <a:p>
            <a:r>
              <a:rPr lang="en-US" dirty="0"/>
              <a:t>XX – Section Name</a:t>
            </a:r>
          </a:p>
          <a:p>
            <a:r>
              <a:rPr lang="en-US" dirty="0"/>
              <a:t>Name of Presenter </a:t>
            </a:r>
          </a:p>
          <a:p>
            <a:r>
              <a:rPr lang="en-US" dirty="0"/>
              <a:t>Role</a:t>
            </a:r>
          </a:p>
        </p:txBody>
      </p:sp>
      <p:sp>
        <p:nvSpPr>
          <p:cNvPr id="8" name="TextBox 7">
            <a:extLst>
              <a:ext uri="{FF2B5EF4-FFF2-40B4-BE49-F238E27FC236}">
                <a16:creationId xmlns:a16="http://schemas.microsoft.com/office/drawing/2014/main" id="{C72C546A-B4E2-AC4C-AE44-7DC2E7B06FC9}"/>
              </a:ext>
            </a:extLst>
          </p:cNvPr>
          <p:cNvSpPr txBox="1"/>
          <p:nvPr userDrawn="1"/>
        </p:nvSpPr>
        <p:spPr>
          <a:xfrm>
            <a:off x="7293761" y="1207985"/>
            <a:ext cx="4909424" cy="1200329"/>
          </a:xfrm>
          <a:prstGeom prst="rect">
            <a:avLst/>
          </a:prstGeom>
          <a:noFill/>
        </p:spPr>
        <p:txBody>
          <a:bodyPr wrap="square">
            <a:spAutoFit/>
          </a:bodyPr>
          <a:lstStyle/>
          <a:p>
            <a:pPr algn="ctr">
              <a:defRPr/>
            </a:pPr>
            <a:r>
              <a:rPr lang="en-US" sz="2400" cap="small" dirty="0">
                <a:solidFill>
                  <a:schemeClr val="accent2">
                    <a:lumMod val="50000"/>
                  </a:schemeClr>
                </a:solidFill>
                <a:effectLst>
                  <a:outerShdw blurRad="38100" dist="38100" dir="2700000" algn="tl">
                    <a:srgbClr val="000000">
                      <a:alpha val="43137"/>
                    </a:srgbClr>
                  </a:outerShdw>
                </a:effectLst>
              </a:rPr>
              <a:t>Earth Surface Mineral Dust Source Investigation</a:t>
            </a:r>
          </a:p>
          <a:p>
            <a:pPr algn="ctr">
              <a:defRPr/>
            </a:pPr>
            <a:r>
              <a:rPr lang="en-US" sz="2400" cap="small" dirty="0">
                <a:solidFill>
                  <a:schemeClr val="accent2">
                    <a:lumMod val="50000"/>
                  </a:schemeClr>
                </a:solidFill>
                <a:effectLst>
                  <a:outerShdw blurRad="38100" dist="38100" dir="2700000" algn="tl">
                    <a:srgbClr val="000000">
                      <a:alpha val="43137"/>
                    </a:srgbClr>
                  </a:outerShdw>
                </a:effectLst>
              </a:rPr>
              <a:t>(EMIT)</a:t>
            </a:r>
            <a:endParaRPr lang="en-US" sz="1568" dirty="0">
              <a:solidFill>
                <a:srgbClr val="FF0000"/>
              </a:solidFill>
              <a:latin typeface="Helvetica Neue Light"/>
              <a:cs typeface="Helvetica Neue Light"/>
            </a:endParaRPr>
          </a:p>
        </p:txBody>
      </p:sp>
      <p:pic>
        <p:nvPicPr>
          <p:cNvPr id="10" name="Picture 5"/>
          <p:cNvPicPr>
            <a:picLocks noChangeAspect="1"/>
          </p:cNvPicPr>
          <p:nvPr userDrawn="1"/>
        </p:nvPicPr>
        <p:blipFill>
          <a:blip r:embed="rId3" cstate="email">
            <a:extLst>
              <a:ext uri="{28A0092B-C50C-407E-A947-70E740481C1C}">
                <a14:useLocalDpi xmlns:a14="http://schemas.microsoft.com/office/drawing/2010/main"/>
              </a:ext>
            </a:extLst>
          </a:blip>
          <a:srcRect/>
          <a:stretch>
            <a:fillRect/>
          </a:stretch>
        </p:blipFill>
        <p:spPr bwMode="auto">
          <a:xfrm>
            <a:off x="92279" y="109057"/>
            <a:ext cx="7046752" cy="564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Subtitle 2">
            <a:extLst>
              <a:ext uri="{FF2B5EF4-FFF2-40B4-BE49-F238E27FC236}">
                <a16:creationId xmlns:a16="http://schemas.microsoft.com/office/drawing/2014/main" id="{1BD34FCB-3A3E-E04A-A9DE-C420542BB82C}"/>
              </a:ext>
            </a:extLst>
          </p:cNvPr>
          <p:cNvSpPr txBox="1">
            <a:spLocks/>
          </p:cNvSpPr>
          <p:nvPr userDrawn="1"/>
        </p:nvSpPr>
        <p:spPr>
          <a:xfrm>
            <a:off x="173955" y="5179034"/>
            <a:ext cx="3441700" cy="488950"/>
          </a:xfrm>
          <a:prstGeom prst="rect">
            <a:avLst/>
          </a:prstGeom>
        </p:spPr>
        <p:txBody>
          <a:bodyPr anchor="ctr"/>
          <a:lstStyle>
            <a:lvl1pPr marL="0" indent="0" algn="l" rtl="0" eaLnBrk="1" latinLnBrk="0" hangingPunct="1">
              <a:spcBef>
                <a:spcPts val="700"/>
              </a:spcBef>
              <a:buClr>
                <a:schemeClr val="accent2"/>
              </a:buClr>
              <a:buSzPct val="60000"/>
              <a:buFont typeface="Wingdings"/>
              <a:buNone/>
              <a:defRPr kumimoji="0" sz="2600" kern="1200">
                <a:solidFill>
                  <a:srgbClr val="FFFFFF"/>
                </a:solidFill>
                <a:latin typeface="Helvetica Neue Light"/>
                <a:ea typeface="+mn-ea"/>
                <a:cs typeface="Helvetica Neue Light"/>
              </a:defRPr>
            </a:lvl1pPr>
            <a:lvl2pPr marL="457200" indent="0" algn="ctr" rtl="0" eaLnBrk="1" latinLnBrk="0" hangingPunct="1">
              <a:spcBef>
                <a:spcPts val="550"/>
              </a:spcBef>
              <a:buClr>
                <a:schemeClr val="accent1"/>
              </a:buClr>
              <a:buSzPct val="70000"/>
              <a:buFont typeface="Wingdings 2"/>
              <a:buNone/>
              <a:defRPr kumimoji="0" sz="2000" kern="1200">
                <a:solidFill>
                  <a:schemeClr val="tx1"/>
                </a:solidFill>
                <a:latin typeface="Helvetica Neue Light"/>
                <a:ea typeface="+mn-ea"/>
                <a:cs typeface="Helvetica Neue Light"/>
              </a:defRPr>
            </a:lvl2pPr>
            <a:lvl3pPr marL="914400" indent="0" algn="ctr" rtl="0" eaLnBrk="1" latinLnBrk="0" hangingPunct="1">
              <a:spcBef>
                <a:spcPts val="500"/>
              </a:spcBef>
              <a:buClr>
                <a:schemeClr val="accent2"/>
              </a:buClr>
              <a:buSzPct val="75000"/>
              <a:buFont typeface="Wingdings"/>
              <a:buNone/>
              <a:defRPr kumimoji="0" sz="1900" kern="1200">
                <a:solidFill>
                  <a:schemeClr val="tx1"/>
                </a:solidFill>
                <a:latin typeface="Helvetica Neue Light"/>
                <a:ea typeface="+mn-ea"/>
                <a:cs typeface="Helvetica Neue Light"/>
              </a:defRPr>
            </a:lvl3pPr>
            <a:lvl4pPr marL="1371600" indent="0" algn="ctr" rtl="0" eaLnBrk="1" latinLnBrk="0" hangingPunct="1">
              <a:spcBef>
                <a:spcPts val="400"/>
              </a:spcBef>
              <a:buClr>
                <a:schemeClr val="accent3"/>
              </a:buClr>
              <a:buSzPct val="75000"/>
              <a:buFont typeface="Wingdings"/>
              <a:buNone/>
              <a:defRPr kumimoji="0" sz="1800" kern="1200">
                <a:solidFill>
                  <a:schemeClr val="tx1"/>
                </a:solidFill>
                <a:latin typeface="Helvetica Neue Light"/>
                <a:ea typeface="+mn-ea"/>
                <a:cs typeface="Helvetica Neue Light"/>
              </a:defRPr>
            </a:lvl4pPr>
            <a:lvl5pPr marL="1828800" indent="0" algn="ctr" rtl="0" eaLnBrk="1" latinLnBrk="0" hangingPunct="1">
              <a:spcBef>
                <a:spcPts val="400"/>
              </a:spcBef>
              <a:buClr>
                <a:schemeClr val="accent4"/>
              </a:buClr>
              <a:buSzPct val="65000"/>
              <a:buFont typeface="Wingdings"/>
              <a:buNone/>
              <a:defRPr kumimoji="0" sz="1700" kern="1200">
                <a:solidFill>
                  <a:schemeClr val="tx1"/>
                </a:solidFill>
                <a:latin typeface="Helvetica Neue Light"/>
                <a:ea typeface="+mn-ea"/>
                <a:cs typeface="Helvetica Neue Light"/>
              </a:defRPr>
            </a:lvl5pPr>
            <a:lvl6pPr marL="2286000" indent="0" algn="ctr" rtl="0" eaLnBrk="1" latinLnBrk="0" hangingPunct="1">
              <a:spcBef>
                <a:spcPct val="20000"/>
              </a:spcBef>
              <a:buClr>
                <a:schemeClr val="accent1"/>
              </a:buClr>
              <a:buFont typeface="Wingdings"/>
              <a:buNone/>
              <a:defRPr kumimoji="0" sz="1800" kern="1200" baseline="0">
                <a:solidFill>
                  <a:schemeClr val="tx1"/>
                </a:solidFill>
                <a:latin typeface="+mn-lt"/>
                <a:ea typeface="+mn-ea"/>
                <a:cs typeface="+mn-cs"/>
              </a:defRPr>
            </a:lvl6pPr>
            <a:lvl7pPr marL="2743200" indent="0" algn="ctr" rtl="0" eaLnBrk="1" latinLnBrk="0" hangingPunct="1">
              <a:spcBef>
                <a:spcPct val="20000"/>
              </a:spcBef>
              <a:buClr>
                <a:schemeClr val="accent2"/>
              </a:buClr>
              <a:buFont typeface="Wingdings"/>
              <a:buNone/>
              <a:defRPr kumimoji="0" sz="1800" kern="1200" baseline="0">
                <a:solidFill>
                  <a:schemeClr val="tx1"/>
                </a:solidFill>
                <a:latin typeface="+mn-lt"/>
                <a:ea typeface="+mn-ea"/>
                <a:cs typeface="+mn-cs"/>
              </a:defRPr>
            </a:lvl7pPr>
            <a:lvl8pPr marL="3200400" indent="0" algn="ctr" rtl="0" eaLnBrk="1" latinLnBrk="0" hangingPunct="1">
              <a:spcBef>
                <a:spcPct val="20000"/>
              </a:spcBef>
              <a:buClr>
                <a:schemeClr val="accent3"/>
              </a:buClr>
              <a:buFont typeface="Wingdings"/>
              <a:buNone/>
              <a:defRPr kumimoji="0" sz="1800" kern="1200" baseline="0">
                <a:solidFill>
                  <a:schemeClr val="tx1"/>
                </a:solidFill>
                <a:latin typeface="+mn-lt"/>
                <a:ea typeface="+mn-ea"/>
                <a:cs typeface="+mn-cs"/>
              </a:defRPr>
            </a:lvl8pPr>
            <a:lvl9pPr marL="3657600" indent="0" algn="ctr" rtl="0" eaLnBrk="1" latinLnBrk="0" hangingPunct="1">
              <a:spcBef>
                <a:spcPct val="20000"/>
              </a:spcBef>
              <a:buClr>
                <a:schemeClr val="accent4"/>
              </a:buClr>
              <a:buFont typeface="Wingdings"/>
              <a:buNone/>
              <a:defRPr kumimoji="0" sz="1800" kern="1200" baseline="0">
                <a:solidFill>
                  <a:schemeClr val="tx1"/>
                </a:solidFill>
                <a:latin typeface="+mn-lt"/>
                <a:ea typeface="+mn-ea"/>
                <a:cs typeface="+mn-cs"/>
              </a:defRPr>
            </a:lvl9pPr>
          </a:lstStyle>
          <a:p>
            <a:pPr>
              <a:defRPr/>
            </a:pPr>
            <a:r>
              <a:rPr lang="en-US" sz="713" dirty="0">
                <a:solidFill>
                  <a:schemeClr val="tx1"/>
                </a:solidFill>
                <a:latin typeface="Arial"/>
                <a:cs typeface="Arial"/>
              </a:rPr>
              <a:t>Technical Discreet. The technical data in this document is controlled under the U.S. Export Regulations; release to foreign persons may require an export authorization.</a:t>
            </a:r>
          </a:p>
        </p:txBody>
      </p:sp>
      <p:pic>
        <p:nvPicPr>
          <p:cNvPr id="21" name="Picture 20">
            <a:extLst>
              <a:ext uri="{FF2B5EF4-FFF2-40B4-BE49-F238E27FC236}">
                <a16:creationId xmlns:a16="http://schemas.microsoft.com/office/drawing/2014/main" id="{5B716F83-1F1F-984F-AE29-44D634C13D51}"/>
              </a:ext>
            </a:extLst>
          </p:cNvPr>
          <p:cNvPicPr>
            <a:picLocks noChangeAspect="1" noChangeArrowheads="1"/>
          </p:cNvPicPr>
          <p:nvPr userDrawn="1"/>
        </p:nvPicPr>
        <p:blipFill>
          <a:blip r:embed="rId4" cstate="screen">
            <a:alphaModFix amt="20000"/>
          </a:blip>
          <a:srcRect/>
          <a:stretch>
            <a:fillRect/>
          </a:stretch>
        </p:blipFill>
        <p:spPr bwMode="auto">
          <a:xfrm>
            <a:off x="3146035" y="6044973"/>
            <a:ext cx="9045966" cy="813027"/>
          </a:xfrm>
          <a:prstGeom prst="rect">
            <a:avLst/>
          </a:prstGeom>
          <a:noFill/>
          <a:ln w="9525">
            <a:noFill/>
            <a:miter lim="800000"/>
            <a:headEnd/>
            <a:tailEnd/>
          </a:ln>
        </p:spPr>
      </p:pic>
    </p:spTree>
    <p:extLst>
      <p:ext uri="{BB962C8B-B14F-4D97-AF65-F5344CB8AC3E}">
        <p14:creationId xmlns:p14="http://schemas.microsoft.com/office/powerpoint/2010/main" val="844311951"/>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6.tiff"/><Relationship Id="rId5" Type="http://schemas.openxmlformats.org/officeDocument/2006/relationships/slideLayout" Target="../slideLayouts/slideLayout5.xml"/><Relationship Id="rId10" Type="http://schemas.openxmlformats.org/officeDocument/2006/relationships/image" Target="../media/image5.png"/><Relationship Id="rId4" Type="http://schemas.openxmlformats.org/officeDocument/2006/relationships/slideLayout" Target="../slideLayouts/slideLayout4.xml"/><Relationship Id="rId9"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Footer Placeholder 5">
            <a:extLst>
              <a:ext uri="{FF2B5EF4-FFF2-40B4-BE49-F238E27FC236}">
                <a16:creationId xmlns:a16="http://schemas.microsoft.com/office/drawing/2014/main" id="{7E9C325D-AE4F-B847-AACE-C648D5348A7A}"/>
              </a:ext>
            </a:extLst>
          </p:cNvPr>
          <p:cNvSpPr>
            <a:spLocks noGrp="1"/>
          </p:cNvSpPr>
          <p:nvPr>
            <p:ph type="ftr" sz="quarter" idx="3"/>
          </p:nvPr>
        </p:nvSpPr>
        <p:spPr>
          <a:xfrm>
            <a:off x="1384184" y="6486735"/>
            <a:ext cx="9739618" cy="301566"/>
          </a:xfrm>
          <a:prstGeom prst="rect">
            <a:avLst/>
          </a:prstGeom>
        </p:spPr>
        <p:txBody>
          <a:bodyPr anchor="ctr"/>
          <a:lstStyle>
            <a:lvl1pPr algn="ctr">
              <a:defRPr sz="1050">
                <a:solidFill>
                  <a:schemeClr val="tx1"/>
                </a:solidFill>
              </a:defRPr>
            </a:lvl1pPr>
          </a:lstStyle>
          <a:p>
            <a:r>
              <a:rPr lang="en-US" altLang="en-US" dirty="0"/>
              <a:t>The technical data in this document is controlled under the U.S. Export Regulations, release to foreign persons may require an export authorization</a:t>
            </a:r>
          </a:p>
        </p:txBody>
      </p:sp>
      <p:sp>
        <p:nvSpPr>
          <p:cNvPr id="3" name="Title Placeholder 2">
            <a:extLst>
              <a:ext uri="{FF2B5EF4-FFF2-40B4-BE49-F238E27FC236}">
                <a16:creationId xmlns:a16="http://schemas.microsoft.com/office/drawing/2014/main" id="{5EA21BE6-713C-1B47-9184-65148A152371}"/>
              </a:ext>
            </a:extLst>
          </p:cNvPr>
          <p:cNvSpPr>
            <a:spLocks noGrp="1"/>
          </p:cNvSpPr>
          <p:nvPr>
            <p:ph type="title"/>
          </p:nvPr>
        </p:nvSpPr>
        <p:spPr>
          <a:xfrm>
            <a:off x="1687031" y="129513"/>
            <a:ext cx="8799207" cy="665951"/>
          </a:xfrm>
          <a:prstGeom prst="rect">
            <a:avLst/>
          </a:prstGeom>
        </p:spPr>
        <p:txBody>
          <a:bodyPr vert="horz" lIns="91440" tIns="45720" rIns="91440" bIns="45720" rtlCol="0" anchor="ctr">
            <a:normAutofit/>
          </a:bodyPr>
          <a:lstStyle/>
          <a:p>
            <a:r>
              <a:rPr lang="en-US" dirty="0"/>
              <a:t>Click to edit Master title style</a:t>
            </a:r>
          </a:p>
        </p:txBody>
      </p:sp>
      <p:sp>
        <p:nvSpPr>
          <p:cNvPr id="4" name="Text Placeholder 3">
            <a:extLst>
              <a:ext uri="{FF2B5EF4-FFF2-40B4-BE49-F238E27FC236}">
                <a16:creationId xmlns:a16="http://schemas.microsoft.com/office/drawing/2014/main" id="{E7E33DB3-EF83-5847-B173-AE9C854E107D}"/>
              </a:ext>
            </a:extLst>
          </p:cNvPr>
          <p:cNvSpPr>
            <a:spLocks noGrp="1"/>
          </p:cNvSpPr>
          <p:nvPr>
            <p:ph type="body" idx="1"/>
          </p:nvPr>
        </p:nvSpPr>
        <p:spPr>
          <a:xfrm>
            <a:off x="623943" y="1142448"/>
            <a:ext cx="11177195" cy="5254681"/>
          </a:xfrm>
          <a:prstGeom prst="rect">
            <a:avLst/>
          </a:prstGeom>
        </p:spPr>
        <p:style>
          <a:lnRef idx="0">
            <a:scrgbClr r="0" g="0" b="0"/>
          </a:lnRef>
          <a:fillRef idx="1001">
            <a:schemeClr val="lt1"/>
          </a:fillRef>
          <a:effectRef idx="0">
            <a:scrgbClr r="0" g="0" b="0"/>
          </a:effectRef>
          <a:fontRef idx="major"/>
        </p:style>
        <p:txBody>
          <a:bodyPr vert="horz" lIns="91440" tIns="45720" rIns="91440" bIns="45720" rtlCol="0">
            <a:normAutofit/>
          </a:bodyPr>
          <a:lstStyle/>
          <a:p>
            <a:pPr marL="177800" marR="0" lvl="0" indent="-177800" algn="l" defTabSz="862013" rtl="0" eaLnBrk="0" fontAlgn="base" latinLnBrk="0" hangingPunct="0">
              <a:lnSpc>
                <a:spcPct val="90000"/>
              </a:lnSpc>
              <a:spcBef>
                <a:spcPct val="20000"/>
              </a:spcBef>
              <a:spcAft>
                <a:spcPct val="0"/>
              </a:spcAft>
              <a:buClrTx/>
              <a:buSzPct val="100000"/>
              <a:buFontTx/>
              <a:buChar char="•"/>
              <a:tabLst/>
              <a:defRPr/>
            </a:pPr>
            <a:r>
              <a:rPr kumimoji="0" lang="en-US" sz="1600" b="0" i="0" u="none" strike="noStrike" kern="0" cap="none" spc="0" normalizeH="0" baseline="0" noProof="0" dirty="0">
                <a:ln>
                  <a:noFill/>
                </a:ln>
                <a:solidFill>
                  <a:srgbClr val="000000"/>
                </a:solidFill>
                <a:effectLst/>
                <a:uLnTx/>
                <a:uFillTx/>
                <a:latin typeface="Arial"/>
                <a:ea typeface="+mn-ea"/>
                <a:cs typeface="+mn-cs"/>
              </a:rPr>
              <a:t>Click to edit Master text styles</a:t>
            </a:r>
          </a:p>
          <a:p>
            <a:pPr marL="520700" marR="0" lvl="1" indent="-228600" algn="l" defTabSz="862013" rtl="0" eaLnBrk="0" fontAlgn="base" latinLnBrk="0" hangingPunct="0">
              <a:lnSpc>
                <a:spcPct val="90000"/>
              </a:lnSpc>
              <a:spcBef>
                <a:spcPct val="20000"/>
              </a:spcBef>
              <a:spcAft>
                <a:spcPct val="0"/>
              </a:spcAft>
              <a:buClrTx/>
              <a:buSzPct val="100000"/>
              <a:buFontTx/>
              <a:buChar char="–"/>
              <a:tabLst/>
              <a:defRPr/>
            </a:pPr>
            <a:r>
              <a:rPr kumimoji="0" lang="en-US" sz="1600" b="0" i="0" u="none" strike="noStrike" kern="0" cap="none" spc="0" normalizeH="0" baseline="0" noProof="0" dirty="0">
                <a:ln>
                  <a:noFill/>
                </a:ln>
                <a:solidFill>
                  <a:srgbClr val="000000"/>
                </a:solidFill>
                <a:effectLst/>
                <a:uLnTx/>
                <a:uFillTx/>
                <a:latin typeface="Arial"/>
              </a:rPr>
              <a:t>Second level</a:t>
            </a:r>
          </a:p>
          <a:p>
            <a:pPr marL="812800" marR="0" lvl="2" indent="-177800" algn="l" defTabSz="862013" rtl="0" eaLnBrk="0" fontAlgn="base" latinLnBrk="0" hangingPunct="0">
              <a:lnSpc>
                <a:spcPct val="90000"/>
              </a:lnSpc>
              <a:spcBef>
                <a:spcPct val="20000"/>
              </a:spcBef>
              <a:spcAft>
                <a:spcPct val="0"/>
              </a:spcAft>
              <a:buClrTx/>
              <a:buSzPct val="100000"/>
              <a:buFont typeface="Arial" panose="020B0604020202020204" pitchFamily="34" charset="0"/>
              <a:buChar char="▪"/>
              <a:tabLst/>
              <a:defRPr/>
            </a:pPr>
            <a:r>
              <a:rPr kumimoji="0" lang="en-US" sz="1600" b="0" i="0" u="none" strike="noStrike" kern="0" cap="none" spc="0" normalizeH="0" baseline="0" noProof="0" dirty="0">
                <a:ln>
                  <a:noFill/>
                </a:ln>
                <a:solidFill>
                  <a:srgbClr val="000000"/>
                </a:solidFill>
                <a:effectLst/>
                <a:uLnTx/>
                <a:uFillTx/>
                <a:latin typeface="Arial"/>
              </a:rPr>
              <a:t>Third level</a:t>
            </a:r>
          </a:p>
          <a:p>
            <a:pPr marL="1143000" marR="0" lvl="3" indent="-165100" algn="l" defTabSz="862013" rtl="0" eaLnBrk="0" fontAlgn="base" latinLnBrk="0" hangingPunct="0">
              <a:lnSpc>
                <a:spcPct val="90000"/>
              </a:lnSpc>
              <a:spcBef>
                <a:spcPct val="20000"/>
              </a:spcBef>
              <a:spcAft>
                <a:spcPct val="0"/>
              </a:spcAft>
              <a:buClrTx/>
              <a:buSzPct val="100000"/>
              <a:buFont typeface="Arial" panose="020B0604020202020204" pitchFamily="34" charset="0"/>
              <a:buChar char="-"/>
              <a:tabLst/>
              <a:defRPr/>
            </a:pPr>
            <a:r>
              <a:rPr kumimoji="0" lang="en-US" sz="1400" b="0" i="0" u="none" strike="noStrike" kern="0" cap="none" spc="0" normalizeH="0" baseline="0" noProof="0" dirty="0">
                <a:ln>
                  <a:noFill/>
                </a:ln>
                <a:solidFill>
                  <a:srgbClr val="000000"/>
                </a:solidFill>
                <a:effectLst/>
                <a:uLnTx/>
                <a:uFillTx/>
                <a:latin typeface="Arial"/>
              </a:rPr>
              <a:t>Fourth level</a:t>
            </a:r>
          </a:p>
          <a:p>
            <a:pPr marL="1435100" marR="0" lvl="4" indent="-177800" algn="l" defTabSz="862013" rtl="0" eaLnBrk="0" fontAlgn="base" latinLnBrk="0" hangingPunct="0">
              <a:lnSpc>
                <a:spcPct val="90000"/>
              </a:lnSpc>
              <a:spcBef>
                <a:spcPct val="20000"/>
              </a:spcBef>
              <a:spcAft>
                <a:spcPct val="0"/>
              </a:spcAft>
              <a:buClrTx/>
              <a:buSzPct val="100000"/>
              <a:buFont typeface="Times New Roman" panose="02020603050405020304" pitchFamily="18" charset="0"/>
              <a:buChar char="▫"/>
              <a:tabLst/>
              <a:defRPr/>
            </a:pPr>
            <a:r>
              <a:rPr kumimoji="0" lang="en-US" sz="1400" b="0" i="0" u="none" strike="noStrike" kern="0" cap="none" spc="0" normalizeH="0" baseline="0" noProof="0" dirty="0">
                <a:ln>
                  <a:noFill/>
                </a:ln>
                <a:solidFill>
                  <a:srgbClr val="000000"/>
                </a:solidFill>
                <a:effectLst/>
                <a:uLnTx/>
                <a:uFillTx/>
                <a:latin typeface="Arial"/>
              </a:rPr>
              <a:t>Fifth level</a:t>
            </a:r>
          </a:p>
        </p:txBody>
      </p:sp>
      <p:pic>
        <p:nvPicPr>
          <p:cNvPr id="16" name="Picture 111" descr="nasa_logo(132x109)-official"/>
          <p:cNvPicPr>
            <a:picLocks noChangeAspect="1" noChangeArrowheads="1"/>
          </p:cNvPicPr>
          <p:nvPr userDrawn="1"/>
        </p:nvPicPr>
        <p:blipFill>
          <a:blip r:embed="rId8" cstate="email">
            <a:extLst>
              <a:ext uri="{28A0092B-C50C-407E-A947-70E740481C1C}">
                <a14:useLocalDpi xmlns:a14="http://schemas.microsoft.com/office/drawing/2010/main"/>
              </a:ext>
            </a:extLst>
          </a:blip>
          <a:srcRect/>
          <a:stretch>
            <a:fillRect/>
          </a:stretch>
        </p:blipFill>
        <p:spPr bwMode="auto">
          <a:xfrm>
            <a:off x="39688" y="143764"/>
            <a:ext cx="789996" cy="651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Rectangle 11"/>
          <p:cNvSpPr>
            <a:spLocks noChangeArrowheads="1"/>
          </p:cNvSpPr>
          <p:nvPr userDrawn="1"/>
        </p:nvSpPr>
        <p:spPr bwMode="auto">
          <a:xfrm>
            <a:off x="710916" y="209281"/>
            <a:ext cx="953340" cy="535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a:solidFill>
                  <a:schemeClr val="tx1"/>
                </a:solidFill>
                <a:latin typeface="Arial" panose="020B0604020202020204" pitchFamily="34" charset="0"/>
                <a:cs typeface="Arial" panose="020B0604020202020204" pitchFamily="34" charset="0"/>
              </a:defRPr>
            </a:lvl1pPr>
            <a:lvl2pPr marL="742950" indent="-285750">
              <a:defRPr sz="2000">
                <a:solidFill>
                  <a:schemeClr val="tx1"/>
                </a:solidFill>
                <a:latin typeface="Arial" panose="020B0604020202020204" pitchFamily="34" charset="0"/>
                <a:cs typeface="Arial" panose="020B0604020202020204" pitchFamily="34" charset="0"/>
              </a:defRPr>
            </a:lvl2pPr>
            <a:lvl3pPr marL="1143000" indent="-228600">
              <a:defRPr sz="2000">
                <a:solidFill>
                  <a:schemeClr val="tx1"/>
                </a:solidFill>
                <a:latin typeface="Arial" panose="020B0604020202020204" pitchFamily="34" charset="0"/>
                <a:cs typeface="Arial" panose="020B0604020202020204" pitchFamily="34" charset="0"/>
              </a:defRPr>
            </a:lvl3pPr>
            <a:lvl4pPr marL="1600200" indent="-228600">
              <a:defRPr sz="2000">
                <a:solidFill>
                  <a:schemeClr val="tx1"/>
                </a:solidFill>
                <a:latin typeface="Arial" panose="020B0604020202020204" pitchFamily="34" charset="0"/>
                <a:cs typeface="Arial" panose="020B0604020202020204" pitchFamily="34" charset="0"/>
              </a:defRPr>
            </a:lvl4pPr>
            <a:lvl5pPr marL="2057400" indent="-228600">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9pPr>
          </a:lstStyle>
          <a:p>
            <a:pPr algn="ctr"/>
            <a:r>
              <a:rPr lang="en-US" altLang="en-US" sz="800" b="1" dirty="0">
                <a:solidFill>
                  <a:srgbClr val="2F5496"/>
                </a:solidFill>
                <a:latin typeface="Helvetica" panose="020B0604020202020204" pitchFamily="34" charset="0"/>
                <a:cs typeface="Times New Roman" panose="02020603050405020304" pitchFamily="18" charset="0"/>
              </a:rPr>
              <a:t>Jet Propulsion Laboratory</a:t>
            </a:r>
            <a:endParaRPr lang="en-US" altLang="en-US" sz="1200" dirty="0">
              <a:latin typeface="Times New Roman" panose="02020603050405020304" pitchFamily="18" charset="0"/>
              <a:cs typeface="Times New Roman" panose="02020603050405020304" pitchFamily="18" charset="0"/>
            </a:endParaRPr>
          </a:p>
          <a:p>
            <a:pPr algn="ctr"/>
            <a:r>
              <a:rPr lang="en-US" altLang="en-US" sz="600" dirty="0">
                <a:solidFill>
                  <a:srgbClr val="2F5496"/>
                </a:solidFill>
                <a:latin typeface="Helvetica" panose="020B0604020202020204" pitchFamily="34" charset="0"/>
                <a:cs typeface="Times New Roman" panose="02020603050405020304" pitchFamily="18" charset="0"/>
              </a:rPr>
              <a:t>California Institute</a:t>
            </a:r>
            <a:endParaRPr lang="en-US" altLang="en-US" sz="1200" dirty="0">
              <a:latin typeface="Times New Roman" panose="02020603050405020304" pitchFamily="18" charset="0"/>
              <a:cs typeface="Times New Roman" panose="02020603050405020304" pitchFamily="18" charset="0"/>
            </a:endParaRPr>
          </a:p>
          <a:p>
            <a:pPr algn="ctr"/>
            <a:r>
              <a:rPr lang="en-US" altLang="en-US" sz="600" dirty="0">
                <a:solidFill>
                  <a:srgbClr val="2F5496"/>
                </a:solidFill>
                <a:latin typeface="Helvetica" panose="020B0604020202020204" pitchFamily="34" charset="0"/>
                <a:cs typeface="Times New Roman" panose="02020603050405020304" pitchFamily="18" charset="0"/>
              </a:rPr>
              <a:t>of Technology</a:t>
            </a:r>
            <a:endParaRPr lang="en-US" altLang="en-US" sz="1200" dirty="0">
              <a:latin typeface="Times New Roman" panose="02020603050405020304" pitchFamily="18" charset="0"/>
              <a:cs typeface="Times New Roman" panose="02020603050405020304" pitchFamily="18" charset="0"/>
            </a:endParaRPr>
          </a:p>
        </p:txBody>
      </p:sp>
      <p:pic>
        <p:nvPicPr>
          <p:cNvPr id="19" name="Picture 17"/>
          <p:cNvPicPr>
            <a:picLocks noChangeAspect="1"/>
          </p:cNvPicPr>
          <p:nvPr userDrawn="1"/>
        </p:nvPicPr>
        <p:blipFill>
          <a:blip r:embed="rId9" cstate="hqprint">
            <a:extLst>
              <a:ext uri="{28A0092B-C50C-407E-A947-70E740481C1C}">
                <a14:useLocalDpi xmlns:a14="http://schemas.microsoft.com/office/drawing/2010/main"/>
              </a:ext>
            </a:extLst>
          </a:blip>
          <a:srcRect/>
          <a:stretch>
            <a:fillRect/>
          </a:stretch>
        </p:blipFill>
        <p:spPr bwMode="auto">
          <a:xfrm>
            <a:off x="0" y="904866"/>
            <a:ext cx="12192000" cy="120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18"/>
          <p:cNvPicPr>
            <a:picLocks noChangeAspect="1"/>
          </p:cNvPicPr>
          <p:nvPr userDrawn="1"/>
        </p:nvPicPr>
        <p:blipFill>
          <a:blip r:embed="rId10" cstate="hqprint">
            <a:extLst>
              <a:ext uri="{28A0092B-C50C-407E-A947-70E740481C1C}">
                <a14:useLocalDpi xmlns:a14="http://schemas.microsoft.com/office/drawing/2010/main"/>
              </a:ext>
            </a:extLst>
          </a:blip>
          <a:srcRect/>
          <a:stretch>
            <a:fillRect/>
          </a:stretch>
        </p:blipFill>
        <p:spPr bwMode="auto">
          <a:xfrm>
            <a:off x="0" y="6416317"/>
            <a:ext cx="12192000" cy="62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Slide Number Placeholder 19">
            <a:extLst>
              <a:ext uri="{FF2B5EF4-FFF2-40B4-BE49-F238E27FC236}">
                <a16:creationId xmlns:a16="http://schemas.microsoft.com/office/drawing/2014/main" id="{A73D6FD9-2EAD-6544-9EAF-043AA7BFFD84}"/>
              </a:ext>
            </a:extLst>
          </p:cNvPr>
          <p:cNvSpPr>
            <a:spLocks noGrp="1"/>
          </p:cNvSpPr>
          <p:nvPr>
            <p:ph type="sldNum" sz="quarter" idx="4"/>
          </p:nvPr>
        </p:nvSpPr>
        <p:spPr>
          <a:xfrm>
            <a:off x="11224469" y="6497788"/>
            <a:ext cx="870060" cy="293716"/>
          </a:xfrm>
          <a:prstGeom prst="rect">
            <a:avLst/>
          </a:prstGeom>
        </p:spPr>
        <p:txBody>
          <a:bodyPr anchor="ctr"/>
          <a:lstStyle>
            <a:lvl1pPr algn="ctr">
              <a:defRPr sz="1050"/>
            </a:lvl1pPr>
          </a:lstStyle>
          <a:p>
            <a:fld id="{F0C94032-CD4C-4C25-B0C2-CEC720522D92}" type="slidenum">
              <a:rPr lang="en-US" smtClean="0"/>
              <a:pPr/>
              <a:t>‹#›</a:t>
            </a:fld>
            <a:endParaRPr lang="en-US" dirty="0"/>
          </a:p>
        </p:txBody>
      </p:sp>
      <p:pic>
        <p:nvPicPr>
          <p:cNvPr id="15" name="Picture 14">
            <a:extLst>
              <a:ext uri="{FF2B5EF4-FFF2-40B4-BE49-F238E27FC236}">
                <a16:creationId xmlns:a16="http://schemas.microsoft.com/office/drawing/2014/main" id="{72DDFCE1-F5EF-7A4A-8A68-0FDD01B59BE7}"/>
              </a:ext>
            </a:extLst>
          </p:cNvPr>
          <p:cNvPicPr>
            <a:picLocks noChangeAspect="1"/>
          </p:cNvPicPr>
          <p:nvPr userDrawn="1"/>
        </p:nvPicPr>
        <p:blipFill>
          <a:blip r:embed="rId11"/>
          <a:stretch>
            <a:fillRect/>
          </a:stretch>
        </p:blipFill>
        <p:spPr>
          <a:xfrm>
            <a:off x="10688370" y="37621"/>
            <a:ext cx="1448735" cy="898487"/>
          </a:xfrm>
          <a:prstGeom prst="rect">
            <a:avLst/>
          </a:prstGeom>
        </p:spPr>
      </p:pic>
    </p:spTree>
  </p:cSld>
  <p:clrMap bg1="lt1" tx1="dk1" bg2="lt2" tx2="dk2" accent1="accent1" accent2="accent2" accent3="accent3" accent4="accent4" accent5="accent5" accent6="accent6" hlink="hlink" folHlink="folHlink"/>
  <p:sldLayoutIdLst>
    <p:sldLayoutId id="2147483662" r:id="rId1"/>
    <p:sldLayoutId id="2147483664" r:id="rId2"/>
    <p:sldLayoutId id="2147483665" r:id="rId3"/>
    <p:sldLayoutId id="2147483666" r:id="rId4"/>
    <p:sldLayoutId id="2147483663" r:id="rId5"/>
    <p:sldLayoutId id="2147483668" r:id="rId6"/>
  </p:sldLayoutIdLst>
  <p:hf hdr="0"/>
  <p:txStyles>
    <p:titleStyle>
      <a:lvl1pPr algn="ctr" rtl="0" eaLnBrk="1" latinLnBrk="0" hangingPunct="1">
        <a:spcBef>
          <a:spcPct val="0"/>
        </a:spcBef>
        <a:buNone/>
        <a:defRPr kumimoji="0" sz="3200" kern="1200">
          <a:solidFill>
            <a:schemeClr val="tx1"/>
          </a:solidFill>
          <a:latin typeface="Arial"/>
          <a:ea typeface="+mj-ea"/>
          <a:cs typeface="Arial"/>
        </a:defRPr>
      </a:lvl1pPr>
    </p:titleStyle>
    <p:bodyStyle>
      <a:lvl1pPr marL="177800" marR="0" indent="-177800" algn="l" defTabSz="862013" rtl="0" eaLnBrk="0" fontAlgn="base" latinLnBrk="0" hangingPunct="0">
        <a:lnSpc>
          <a:spcPct val="90000"/>
        </a:lnSpc>
        <a:spcBef>
          <a:spcPct val="20000"/>
        </a:spcBef>
        <a:spcAft>
          <a:spcPct val="0"/>
        </a:spcAft>
        <a:buClrTx/>
        <a:buSzPct val="100000"/>
        <a:buFontTx/>
        <a:buChar char="•"/>
        <a:tabLst/>
        <a:defRPr kumimoji="0" sz="2400" kern="1200">
          <a:solidFill>
            <a:schemeClr val="tx1"/>
          </a:solidFill>
          <a:latin typeface="Times New Roman" panose="02020603050405020304" pitchFamily="18" charset="0"/>
          <a:ea typeface="+mn-ea"/>
          <a:cs typeface="Times New Roman" panose="02020603050405020304" pitchFamily="18" charset="0"/>
        </a:defRPr>
      </a:lvl1pPr>
      <a:lvl2pPr marL="520700" marR="0" indent="-228600" algn="l" defTabSz="862013" rtl="0" eaLnBrk="0" fontAlgn="base" latinLnBrk="0" hangingPunct="0">
        <a:lnSpc>
          <a:spcPct val="90000"/>
        </a:lnSpc>
        <a:spcBef>
          <a:spcPct val="20000"/>
        </a:spcBef>
        <a:spcAft>
          <a:spcPct val="0"/>
        </a:spcAft>
        <a:buClrTx/>
        <a:buSzPct val="100000"/>
        <a:buFontTx/>
        <a:buChar char="–"/>
        <a:tabLst/>
        <a:defRPr kumimoji="0" sz="1800" kern="1200">
          <a:solidFill>
            <a:schemeClr val="tx1"/>
          </a:solidFill>
          <a:latin typeface="Times New Roman" panose="02020603050405020304" pitchFamily="18" charset="0"/>
          <a:ea typeface="+mn-ea"/>
          <a:cs typeface="Times New Roman" panose="02020603050405020304" pitchFamily="18" charset="0"/>
        </a:defRPr>
      </a:lvl2pPr>
      <a:lvl3pPr marL="812800" marR="0" indent="-177800" algn="l" defTabSz="862013" rtl="0" eaLnBrk="0" fontAlgn="base" latinLnBrk="0" hangingPunct="0">
        <a:lnSpc>
          <a:spcPct val="90000"/>
        </a:lnSpc>
        <a:spcBef>
          <a:spcPct val="20000"/>
        </a:spcBef>
        <a:spcAft>
          <a:spcPct val="0"/>
        </a:spcAft>
        <a:buClrTx/>
        <a:buSzPct val="100000"/>
        <a:buFont typeface="Arial" panose="020B0604020202020204" pitchFamily="34" charset="0"/>
        <a:buChar char="▪"/>
        <a:tabLst/>
        <a:defRPr kumimoji="0" sz="1800" kern="1200">
          <a:solidFill>
            <a:schemeClr val="tx1"/>
          </a:solidFill>
          <a:latin typeface="Times New Roman" panose="02020603050405020304" pitchFamily="18" charset="0"/>
          <a:ea typeface="+mn-ea"/>
          <a:cs typeface="Times New Roman" panose="02020603050405020304" pitchFamily="18" charset="0"/>
        </a:defRPr>
      </a:lvl3pPr>
      <a:lvl4pPr marL="1143000" marR="0" indent="-165100" algn="l" defTabSz="862013" rtl="0" eaLnBrk="0" fontAlgn="base" latinLnBrk="0" hangingPunct="0">
        <a:lnSpc>
          <a:spcPct val="90000"/>
        </a:lnSpc>
        <a:spcBef>
          <a:spcPct val="20000"/>
        </a:spcBef>
        <a:spcAft>
          <a:spcPct val="0"/>
        </a:spcAft>
        <a:buClrTx/>
        <a:buSzPct val="100000"/>
        <a:buFont typeface="Arial" panose="020B0604020202020204" pitchFamily="34" charset="0"/>
        <a:buChar char="-"/>
        <a:tabLst/>
        <a:defRPr kumimoji="0" sz="1600" kern="1200">
          <a:solidFill>
            <a:schemeClr val="tx1"/>
          </a:solidFill>
          <a:latin typeface="Times New Roman" panose="02020603050405020304" pitchFamily="18" charset="0"/>
          <a:ea typeface="+mn-ea"/>
          <a:cs typeface="Times New Roman" panose="02020603050405020304" pitchFamily="18" charset="0"/>
        </a:defRPr>
      </a:lvl4pPr>
      <a:lvl5pPr marL="1435100" marR="0" indent="-177800" algn="l" defTabSz="862013" rtl="0" eaLnBrk="0" fontAlgn="base" latinLnBrk="0" hangingPunct="0">
        <a:lnSpc>
          <a:spcPct val="90000"/>
        </a:lnSpc>
        <a:spcBef>
          <a:spcPct val="20000"/>
        </a:spcBef>
        <a:spcAft>
          <a:spcPct val="0"/>
        </a:spcAft>
        <a:buClrTx/>
        <a:buSzPct val="100000"/>
        <a:buFont typeface="Times New Roman" panose="02020603050405020304" pitchFamily="18" charset="0"/>
        <a:buChar char="▫"/>
        <a:tabLst/>
        <a:defRPr kumimoji="0" sz="1600" kern="1200">
          <a:solidFill>
            <a:schemeClr val="tx1"/>
          </a:solidFill>
          <a:latin typeface="Times New Roman" panose="02020603050405020304" pitchFamily="18" charset="0"/>
          <a:ea typeface="+mn-ea"/>
          <a:cs typeface="Times New Roman" panose="02020603050405020304" pitchFamily="18" charset="0"/>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subTitle" idx="1"/>
          </p:nvPr>
        </p:nvSpPr>
        <p:spPr>
          <a:xfrm>
            <a:off x="7137543" y="2798854"/>
            <a:ext cx="5054457" cy="2317893"/>
          </a:xfrm>
        </p:spPr>
        <p:txBody>
          <a:bodyPr>
            <a:normAutofit/>
          </a:bodyPr>
          <a:lstStyle/>
          <a:p>
            <a:r>
              <a:rPr lang="en-US" dirty="0"/>
              <a:t>EMIT Camera Model</a:t>
            </a:r>
          </a:p>
          <a:p>
            <a:endParaRPr lang="en-US" dirty="0"/>
          </a:p>
          <a:p>
            <a:r>
              <a:rPr lang="en-US" dirty="0"/>
              <a:t>Christine Bradley</a:t>
            </a:r>
          </a:p>
        </p:txBody>
      </p:sp>
      <p:sp>
        <p:nvSpPr>
          <p:cNvPr id="6" name="Rectangle 5">
            <a:extLst>
              <a:ext uri="{FF2B5EF4-FFF2-40B4-BE49-F238E27FC236}">
                <a16:creationId xmlns:a16="http://schemas.microsoft.com/office/drawing/2014/main" id="{E670BB3C-F99F-AF4B-A12E-6271742FD2E4}"/>
              </a:ext>
            </a:extLst>
          </p:cNvPr>
          <p:cNvSpPr/>
          <p:nvPr/>
        </p:nvSpPr>
        <p:spPr>
          <a:xfrm>
            <a:off x="0" y="6315525"/>
            <a:ext cx="2971800" cy="307777"/>
          </a:xfrm>
          <a:prstGeom prst="rect">
            <a:avLst/>
          </a:prstGeom>
          <a:solidFill>
            <a:srgbClr val="666666"/>
          </a:solidFill>
        </p:spPr>
        <p:txBody>
          <a:bodyPr wrap="square">
            <a:spAutoFit/>
          </a:bodyPr>
          <a:lstStyle/>
          <a:p>
            <a:pPr algn="ctr">
              <a:defRPr/>
            </a:pPr>
            <a:r>
              <a:rPr lang="en-US" sz="1400" dirty="0">
                <a:cs typeface="Arial"/>
              </a:rPr>
              <a:t>2 April 2022</a:t>
            </a:r>
          </a:p>
        </p:txBody>
      </p:sp>
    </p:spTree>
    <p:extLst>
      <p:ext uri="{BB962C8B-B14F-4D97-AF65-F5344CB8AC3E}">
        <p14:creationId xmlns:p14="http://schemas.microsoft.com/office/powerpoint/2010/main" val="1582293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5224B2C-B7D7-9240-90F3-AA2AC9B6A53C}"/>
              </a:ext>
            </a:extLst>
          </p:cNvPr>
          <p:cNvSpPr>
            <a:spLocks noGrp="1"/>
          </p:cNvSpPr>
          <p:nvPr>
            <p:ph type="ftr" sz="quarter" idx="11"/>
          </p:nvPr>
        </p:nvSpPr>
        <p:spPr/>
        <p:txBody>
          <a:bodyPr/>
          <a:lstStyle/>
          <a:p>
            <a:r>
              <a:rPr lang="en-US"/>
              <a:t>The technical data in this document is controlled under the U.S. Export Regulations, release to foreign persons may require an export authorization</a:t>
            </a:r>
            <a:endParaRPr lang="en-US" dirty="0"/>
          </a:p>
        </p:txBody>
      </p:sp>
      <p:sp>
        <p:nvSpPr>
          <p:cNvPr id="4" name="Slide Number Placeholder 3">
            <a:extLst>
              <a:ext uri="{FF2B5EF4-FFF2-40B4-BE49-F238E27FC236}">
                <a16:creationId xmlns:a16="http://schemas.microsoft.com/office/drawing/2014/main" id="{E1EDEC9F-7249-2645-BC39-7E3BCF45B320}"/>
              </a:ext>
            </a:extLst>
          </p:cNvPr>
          <p:cNvSpPr>
            <a:spLocks noGrp="1"/>
          </p:cNvSpPr>
          <p:nvPr>
            <p:ph type="sldNum" sz="quarter" idx="12"/>
          </p:nvPr>
        </p:nvSpPr>
        <p:spPr/>
        <p:txBody>
          <a:bodyPr/>
          <a:lstStyle/>
          <a:p>
            <a:fld id="{F0C94032-CD4C-4C25-B0C2-CEC720522D92}" type="slidenum">
              <a:rPr lang="en-US" smtClean="0"/>
              <a:pPr/>
              <a:t>1</a:t>
            </a:fld>
            <a:endParaRPr lang="en-US" dirty="0"/>
          </a:p>
        </p:txBody>
      </p:sp>
      <p:sp>
        <p:nvSpPr>
          <p:cNvPr id="5" name="Title 4">
            <a:extLst>
              <a:ext uri="{FF2B5EF4-FFF2-40B4-BE49-F238E27FC236}">
                <a16:creationId xmlns:a16="http://schemas.microsoft.com/office/drawing/2014/main" id="{326E85A4-F7CE-0542-B5E4-28B65292D7A5}"/>
              </a:ext>
            </a:extLst>
          </p:cNvPr>
          <p:cNvSpPr>
            <a:spLocks noGrp="1"/>
          </p:cNvSpPr>
          <p:nvPr>
            <p:ph type="title"/>
          </p:nvPr>
        </p:nvSpPr>
        <p:spPr/>
        <p:txBody>
          <a:bodyPr/>
          <a:lstStyle/>
          <a:p>
            <a:pPr algn="l"/>
            <a:r>
              <a:rPr lang="en-US" dirty="0"/>
              <a:t>VA 902899</a:t>
            </a:r>
          </a:p>
        </p:txBody>
      </p:sp>
      <p:sp>
        <p:nvSpPr>
          <p:cNvPr id="6" name="Content Placeholder 5">
            <a:extLst>
              <a:ext uri="{FF2B5EF4-FFF2-40B4-BE49-F238E27FC236}">
                <a16:creationId xmlns:a16="http://schemas.microsoft.com/office/drawing/2014/main" id="{062A409B-70C9-F04D-87CF-357CE5936E1E}"/>
              </a:ext>
            </a:extLst>
          </p:cNvPr>
          <p:cNvSpPr>
            <a:spLocks noGrp="1"/>
          </p:cNvSpPr>
          <p:nvPr>
            <p:ph sz="quarter" idx="13"/>
          </p:nvPr>
        </p:nvSpPr>
        <p:spPr>
          <a:xfrm>
            <a:off x="269268" y="1115736"/>
            <a:ext cx="11653465" cy="5285064"/>
          </a:xfrm>
        </p:spPr>
        <p:txBody>
          <a:bodyPr>
            <a:normAutofit/>
          </a:bodyPr>
          <a:lstStyle/>
          <a:p>
            <a:pPr marL="0" indent="0">
              <a:buNone/>
            </a:pPr>
            <a:r>
              <a:rPr lang="en-US" sz="1800" b="1" dirty="0">
                <a:latin typeface="Calibri" panose="020F0502020204030204" pitchFamily="34" charset="0"/>
                <a:cs typeface="Calibri" panose="020F0502020204030204" pitchFamily="34" charset="0"/>
              </a:rPr>
              <a:t>Requirement Name</a:t>
            </a:r>
            <a:r>
              <a:rPr lang="en-US" sz="1800" dirty="0">
                <a:latin typeface="Calibri" panose="020F0502020204030204" pitchFamily="34" charset="0"/>
                <a:cs typeface="Calibri" panose="020F0502020204030204" pitchFamily="34" charset="0"/>
              </a:rPr>
              <a:t>: Spectral Sampling</a:t>
            </a:r>
          </a:p>
          <a:p>
            <a:pPr marL="0" indent="0">
              <a:buNone/>
            </a:pPr>
            <a:r>
              <a:rPr lang="en-US" sz="1800" b="1" dirty="0">
                <a:latin typeface="Calibri" panose="020F0502020204030204" pitchFamily="34" charset="0"/>
                <a:cs typeface="Calibri" panose="020F0502020204030204" pitchFamily="34" charset="0"/>
              </a:rPr>
              <a:t>Requirement ID</a:t>
            </a:r>
            <a:r>
              <a:rPr lang="en-US" sz="1800" dirty="0">
                <a:latin typeface="Calibri" panose="020F0502020204030204" pitchFamily="34" charset="0"/>
                <a:cs typeface="Calibri" panose="020F0502020204030204" pitchFamily="34" charset="0"/>
              </a:rPr>
              <a:t>: 748433</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b="1" dirty="0">
                <a:latin typeface="Calibri" panose="020F0502020204030204" pitchFamily="34" charset="0"/>
                <a:cs typeface="Calibri" panose="020F0502020204030204" pitchFamily="34" charset="0"/>
              </a:rPr>
              <a:t>Work Conducted by</a:t>
            </a:r>
            <a:r>
              <a:rPr lang="en-US" sz="1800" dirty="0">
                <a:latin typeface="Calibri" panose="020F0502020204030204" pitchFamily="34" charset="0"/>
                <a:cs typeface="Calibri" panose="020F0502020204030204" pitchFamily="34" charset="0"/>
              </a:rPr>
              <a:t>: David R. Thompson, EMIT Instrument Scientist </a:t>
            </a:r>
          </a:p>
          <a:p>
            <a:pPr marL="0" indent="0">
              <a:buNone/>
            </a:pPr>
            <a:r>
              <a:rPr lang="en-US" sz="1800" dirty="0">
                <a:latin typeface="Calibri" panose="020F0502020204030204" pitchFamily="34" charset="0"/>
                <a:cs typeface="Calibri" panose="020F0502020204030204" pitchFamily="34" charset="0"/>
              </a:rPr>
              <a:t>		     Christine Bradley, EMIT Optics CAM</a:t>
            </a:r>
            <a:br>
              <a:rPr lang="en-US" sz="1800" dirty="0">
                <a:latin typeface="Calibri" panose="020F0502020204030204" pitchFamily="34" charset="0"/>
                <a:cs typeface="Calibri" panose="020F0502020204030204" pitchFamily="34" charset="0"/>
              </a:rPr>
            </a:br>
            <a:r>
              <a:rPr lang="en-US" sz="1800" dirty="0">
                <a:latin typeface="Calibri" panose="020F0502020204030204" pitchFamily="34" charset="0"/>
                <a:cs typeface="Calibri" panose="020F0502020204030204" pitchFamily="34" charset="0"/>
              </a:rPr>
              <a:t>		</a:t>
            </a:r>
          </a:p>
          <a:p>
            <a:pPr marL="0" indent="0">
              <a:buNone/>
            </a:pPr>
            <a:r>
              <a:rPr lang="en-US" sz="1800" b="1" dirty="0">
                <a:latin typeface="Calibri" panose="020F0502020204030204" pitchFamily="34" charset="0"/>
                <a:cs typeface="Calibri" panose="020F0502020204030204" pitchFamily="34" charset="0"/>
              </a:rPr>
              <a:t>Date Work Performed</a:t>
            </a:r>
            <a:r>
              <a:rPr lang="en-US" sz="1800" dirty="0">
                <a:latin typeface="Calibri" panose="020F0502020204030204" pitchFamily="34" charset="0"/>
                <a:cs typeface="Calibri" panose="020F0502020204030204" pitchFamily="34" charset="0"/>
              </a:rPr>
              <a:t>: December 2021</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b="1" dirty="0">
                <a:latin typeface="Calibri" panose="020F0502020204030204" pitchFamily="34" charset="0"/>
                <a:cs typeface="Calibri" panose="020F0502020204030204" pitchFamily="34" charset="0"/>
              </a:rPr>
              <a:t>Reviewed and concurred by</a:t>
            </a:r>
            <a:r>
              <a:rPr lang="en-US" sz="1800" dirty="0">
                <a:latin typeface="Calibri" panose="020F0502020204030204" pitchFamily="34" charset="0"/>
                <a:cs typeface="Calibri" panose="020F0502020204030204" pitchFamily="34" charset="0"/>
              </a:rPr>
              <a:t>:</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b="1" dirty="0">
                <a:latin typeface="Calibri" panose="020F0502020204030204" pitchFamily="34" charset="0"/>
                <a:cs typeface="Calibri" panose="020F0502020204030204" pitchFamily="34" charset="0"/>
              </a:rPr>
              <a:t>Requirement Statement:  </a:t>
            </a:r>
            <a:r>
              <a:rPr lang="en-US" sz="1800" dirty="0">
                <a:latin typeface="Calibri" panose="020F0502020204030204" pitchFamily="34" charset="0"/>
                <a:cs typeface="Calibri" panose="020F0502020204030204" pitchFamily="34" charset="0"/>
              </a:rPr>
              <a:t>The EMIT instrument spectral sampling shall be ≤ 10 nm at all wavelengths.</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b="1" dirty="0">
                <a:latin typeface="Calibri" panose="020F0502020204030204" pitchFamily="34" charset="0"/>
                <a:cs typeface="Calibri" panose="020F0502020204030204" pitchFamily="34" charset="0"/>
              </a:rPr>
              <a:t>Verification statement</a:t>
            </a:r>
            <a:r>
              <a:rPr lang="en-US" sz="1800" dirty="0">
                <a:latin typeface="Calibri" panose="020F0502020204030204" pitchFamily="34" charset="0"/>
                <a:cs typeface="Calibri" panose="020F0502020204030204" pitchFamily="34" charset="0"/>
              </a:rPr>
              <a:t>:</a:t>
            </a:r>
          </a:p>
          <a:p>
            <a:pPr marL="342900" lvl="1" indent="0">
              <a:buNone/>
            </a:pPr>
            <a:r>
              <a:rPr lang="en-US" dirty="0">
                <a:latin typeface="Calibri" panose="020F0502020204030204" pitchFamily="34" charset="0"/>
                <a:cs typeface="Calibri" panose="020F0502020204030204" pitchFamily="34" charset="0"/>
              </a:rPr>
              <a:t>Using a series of lasers, the wavelength calibration of which is known with high accuracy, we confirmed that the channel spacing of EMIT is always less than 10 nm.  Confirmatory plots are shown on the following slides.</a:t>
            </a:r>
            <a:endParaRPr lang="en-US" sz="1800" dirty="0">
              <a:latin typeface="Calibri" panose="020F0502020204030204" pitchFamily="34" charset="0"/>
              <a:cs typeface="Calibri" panose="020F0502020204030204" pitchFamily="34" charset="0"/>
            </a:endParaRPr>
          </a:p>
          <a:p>
            <a:pPr marL="0" indent="0">
              <a:buNone/>
            </a:pPr>
            <a:endParaRPr lang="en-US"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66641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19CABF9-1EB4-8A45-A146-CAD67161410C}"/>
              </a:ext>
            </a:extLst>
          </p:cNvPr>
          <p:cNvGrpSpPr/>
          <p:nvPr/>
        </p:nvGrpSpPr>
        <p:grpSpPr>
          <a:xfrm>
            <a:off x="6841697" y="1525351"/>
            <a:ext cx="5364700" cy="5563598"/>
            <a:chOff x="318977" y="1708231"/>
            <a:chExt cx="5364700" cy="5563598"/>
          </a:xfrm>
        </p:grpSpPr>
        <p:pic>
          <p:nvPicPr>
            <p:cNvPr id="28" name="Picture 27">
              <a:extLst>
                <a:ext uri="{FF2B5EF4-FFF2-40B4-BE49-F238E27FC236}">
                  <a16:creationId xmlns:a16="http://schemas.microsoft.com/office/drawing/2014/main" id="{90BE0991-DC07-D241-93EB-5886BC5AD53C}"/>
                </a:ext>
              </a:extLst>
            </p:cNvPr>
            <p:cNvPicPr>
              <a:picLocks noChangeAspect="1"/>
            </p:cNvPicPr>
            <p:nvPr/>
          </p:nvPicPr>
          <p:blipFill rotWithShape="1">
            <a:blip r:embed="rId2"/>
            <a:srcRect l="17762" b="5193"/>
            <a:stretch/>
          </p:blipFill>
          <p:spPr>
            <a:xfrm>
              <a:off x="318977" y="1708231"/>
              <a:ext cx="5133052" cy="3863513"/>
            </a:xfrm>
            <a:prstGeom prst="rect">
              <a:avLst/>
            </a:prstGeom>
          </p:spPr>
        </p:pic>
        <p:sp>
          <p:nvSpPr>
            <p:cNvPr id="29" name="Arc 28">
              <a:extLst>
                <a:ext uri="{FF2B5EF4-FFF2-40B4-BE49-F238E27FC236}">
                  <a16:creationId xmlns:a16="http://schemas.microsoft.com/office/drawing/2014/main" id="{855E1663-6374-FF4A-A765-C51F23FD5F6D}"/>
                </a:ext>
              </a:extLst>
            </p:cNvPr>
            <p:cNvSpPr>
              <a:spLocks noChangeAspect="1"/>
            </p:cNvSpPr>
            <p:nvPr/>
          </p:nvSpPr>
          <p:spPr>
            <a:xfrm rot="19130159">
              <a:off x="388708" y="4985829"/>
              <a:ext cx="2286000" cy="2286000"/>
            </a:xfrm>
            <a:prstGeom prst="arc">
              <a:avLst/>
            </a:prstGeom>
            <a:ln w="57150">
              <a:solidFill>
                <a:schemeClr val="tx1"/>
              </a:solidFill>
              <a:headEnd type="triangle" w="med" len="med"/>
              <a:tailEnd type="triangle" w="med" len="med"/>
            </a:ln>
            <a:scene3d>
              <a:camera prst="isometricLeftDown"/>
              <a:lightRig rig="threePt" dir="t"/>
            </a:scene3d>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30" name="Picture 29">
              <a:extLst>
                <a:ext uri="{FF2B5EF4-FFF2-40B4-BE49-F238E27FC236}">
                  <a16:creationId xmlns:a16="http://schemas.microsoft.com/office/drawing/2014/main" id="{A9C43419-18FC-2646-91D4-890964C27925}"/>
                </a:ext>
              </a:extLst>
            </p:cNvPr>
            <p:cNvPicPr>
              <a:picLocks noChangeAspect="1"/>
            </p:cNvPicPr>
            <p:nvPr/>
          </p:nvPicPr>
          <p:blipFill rotWithShape="1">
            <a:blip r:embed="rId2"/>
            <a:srcRect l="17762" t="95831"/>
            <a:stretch/>
          </p:blipFill>
          <p:spPr>
            <a:xfrm>
              <a:off x="550625" y="6123740"/>
              <a:ext cx="5133052" cy="169882"/>
            </a:xfrm>
            <a:prstGeom prst="rect">
              <a:avLst/>
            </a:prstGeom>
          </p:spPr>
        </p:pic>
      </p:grpSp>
      <p:sp>
        <p:nvSpPr>
          <p:cNvPr id="2" name="Title 1">
            <a:extLst>
              <a:ext uri="{FF2B5EF4-FFF2-40B4-BE49-F238E27FC236}">
                <a16:creationId xmlns:a16="http://schemas.microsoft.com/office/drawing/2014/main" id="{0444293B-0B1B-0543-AFB4-17F639DD37B6}"/>
              </a:ext>
            </a:extLst>
          </p:cNvPr>
          <p:cNvSpPr>
            <a:spLocks noGrp="1"/>
          </p:cNvSpPr>
          <p:nvPr>
            <p:ph type="title"/>
          </p:nvPr>
        </p:nvSpPr>
        <p:spPr/>
        <p:txBody>
          <a:bodyPr/>
          <a:lstStyle/>
          <a:p>
            <a:r>
              <a:rPr lang="en-US" dirty="0"/>
              <a:t>EMIT Optics Coordinate Frame</a:t>
            </a:r>
          </a:p>
        </p:txBody>
      </p:sp>
      <p:sp>
        <p:nvSpPr>
          <p:cNvPr id="3" name="Footer Placeholder 2">
            <a:extLst>
              <a:ext uri="{FF2B5EF4-FFF2-40B4-BE49-F238E27FC236}">
                <a16:creationId xmlns:a16="http://schemas.microsoft.com/office/drawing/2014/main" id="{A4487958-F7B6-2342-8BA7-BD8C05E77019}"/>
              </a:ext>
            </a:extLst>
          </p:cNvPr>
          <p:cNvSpPr>
            <a:spLocks noGrp="1"/>
          </p:cNvSpPr>
          <p:nvPr>
            <p:ph type="ftr" sz="quarter" idx="10"/>
          </p:nvPr>
        </p:nvSpPr>
        <p:spPr/>
        <p:txBody>
          <a:bodyPr/>
          <a:lstStyle/>
          <a:p>
            <a:r>
              <a:rPr lang="en-US"/>
              <a:t>The technical data in this document is controlled under the U.S. Export Regulations, release to foreign persons may require an export authorization</a:t>
            </a:r>
            <a:endParaRPr lang="en-US" dirty="0"/>
          </a:p>
        </p:txBody>
      </p:sp>
      <p:sp>
        <p:nvSpPr>
          <p:cNvPr id="4" name="Slide Number Placeholder 3">
            <a:extLst>
              <a:ext uri="{FF2B5EF4-FFF2-40B4-BE49-F238E27FC236}">
                <a16:creationId xmlns:a16="http://schemas.microsoft.com/office/drawing/2014/main" id="{0C8E7389-2CB7-F74C-9600-6351FE68EF5F}"/>
              </a:ext>
            </a:extLst>
          </p:cNvPr>
          <p:cNvSpPr>
            <a:spLocks noGrp="1"/>
          </p:cNvSpPr>
          <p:nvPr>
            <p:ph type="sldNum" sz="quarter" idx="12"/>
          </p:nvPr>
        </p:nvSpPr>
        <p:spPr/>
        <p:txBody>
          <a:bodyPr/>
          <a:lstStyle/>
          <a:p>
            <a:fld id="{F0C94032-CD4C-4C25-B0C2-CEC720522D92}" type="slidenum">
              <a:rPr lang="en-US" smtClean="0"/>
              <a:pPr/>
              <a:t>2</a:t>
            </a:fld>
            <a:endParaRPr lang="en-US" dirty="0"/>
          </a:p>
        </p:txBody>
      </p:sp>
      <p:grpSp>
        <p:nvGrpSpPr>
          <p:cNvPr id="7" name="Group 6">
            <a:extLst>
              <a:ext uri="{FF2B5EF4-FFF2-40B4-BE49-F238E27FC236}">
                <a16:creationId xmlns:a16="http://schemas.microsoft.com/office/drawing/2014/main" id="{D35A5DD9-295A-4347-99BC-D0CC6AEBB575}"/>
              </a:ext>
            </a:extLst>
          </p:cNvPr>
          <p:cNvGrpSpPr/>
          <p:nvPr/>
        </p:nvGrpSpPr>
        <p:grpSpPr>
          <a:xfrm>
            <a:off x="121884" y="1525351"/>
            <a:ext cx="6020130" cy="4583512"/>
            <a:chOff x="6144732" y="1708231"/>
            <a:chExt cx="6020130" cy="4583512"/>
          </a:xfrm>
        </p:grpSpPr>
        <p:pic>
          <p:nvPicPr>
            <p:cNvPr id="8" name="Picture 7">
              <a:extLst>
                <a:ext uri="{FF2B5EF4-FFF2-40B4-BE49-F238E27FC236}">
                  <a16:creationId xmlns:a16="http://schemas.microsoft.com/office/drawing/2014/main" id="{80205825-E53F-8548-8E39-74D5478F3A2A}"/>
                </a:ext>
              </a:extLst>
            </p:cNvPr>
            <p:cNvPicPr>
              <a:picLocks noChangeAspect="1"/>
            </p:cNvPicPr>
            <p:nvPr/>
          </p:nvPicPr>
          <p:blipFill rotWithShape="1">
            <a:blip r:embed="rId3"/>
            <a:srcRect r="3549" b="5193"/>
            <a:stretch/>
          </p:blipFill>
          <p:spPr>
            <a:xfrm>
              <a:off x="6144732" y="1708231"/>
              <a:ext cx="6020130" cy="3863513"/>
            </a:xfrm>
            <a:prstGeom prst="rect">
              <a:avLst/>
            </a:prstGeom>
          </p:spPr>
        </p:pic>
        <p:pic>
          <p:nvPicPr>
            <p:cNvPr id="9" name="Picture 8">
              <a:extLst>
                <a:ext uri="{FF2B5EF4-FFF2-40B4-BE49-F238E27FC236}">
                  <a16:creationId xmlns:a16="http://schemas.microsoft.com/office/drawing/2014/main" id="{139E4064-D9B7-7140-AABB-587295C06D38}"/>
                </a:ext>
              </a:extLst>
            </p:cNvPr>
            <p:cNvPicPr>
              <a:picLocks noChangeAspect="1"/>
            </p:cNvPicPr>
            <p:nvPr/>
          </p:nvPicPr>
          <p:blipFill rotWithShape="1">
            <a:blip r:embed="rId3"/>
            <a:srcRect l="9101" t="94323" r="3549"/>
            <a:stretch/>
          </p:blipFill>
          <p:spPr>
            <a:xfrm>
              <a:off x="6640381" y="6060393"/>
              <a:ext cx="5452027" cy="231350"/>
            </a:xfrm>
            <a:prstGeom prst="rect">
              <a:avLst/>
            </a:prstGeom>
          </p:spPr>
        </p:pic>
      </p:grpSp>
      <p:sp>
        <p:nvSpPr>
          <p:cNvPr id="10" name="TextBox 9">
            <a:extLst>
              <a:ext uri="{FF2B5EF4-FFF2-40B4-BE49-F238E27FC236}">
                <a16:creationId xmlns:a16="http://schemas.microsoft.com/office/drawing/2014/main" id="{E3738303-1ECD-E641-A4E5-0CFDDF8F7A91}"/>
              </a:ext>
            </a:extLst>
          </p:cNvPr>
          <p:cNvSpPr txBox="1"/>
          <p:nvPr/>
        </p:nvSpPr>
        <p:spPr>
          <a:xfrm>
            <a:off x="8880077" y="5336296"/>
            <a:ext cx="2112822" cy="646331"/>
          </a:xfrm>
          <a:prstGeom prst="rect">
            <a:avLst/>
          </a:prstGeom>
          <a:noFill/>
        </p:spPr>
        <p:txBody>
          <a:bodyPr wrap="none" rtlCol="0">
            <a:spAutoFit/>
          </a:bodyPr>
          <a:lstStyle/>
          <a:p>
            <a:pPr algn="ctr"/>
            <a:r>
              <a:rPr lang="en-US" dirty="0"/>
              <a:t>Cross-track direction</a:t>
            </a:r>
          </a:p>
          <a:p>
            <a:pPr algn="ctr"/>
            <a:r>
              <a:rPr lang="en-US" dirty="0"/>
              <a:t>Optics x-direction</a:t>
            </a:r>
          </a:p>
        </p:txBody>
      </p:sp>
      <p:sp>
        <p:nvSpPr>
          <p:cNvPr id="11" name="Rectangle 10">
            <a:extLst>
              <a:ext uri="{FF2B5EF4-FFF2-40B4-BE49-F238E27FC236}">
                <a16:creationId xmlns:a16="http://schemas.microsoft.com/office/drawing/2014/main" id="{6137CF7E-B308-584E-99E5-286E16191F7A}"/>
              </a:ext>
            </a:extLst>
          </p:cNvPr>
          <p:cNvSpPr/>
          <p:nvPr/>
        </p:nvSpPr>
        <p:spPr>
          <a:xfrm>
            <a:off x="217251" y="5004610"/>
            <a:ext cx="599479" cy="5026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D805A897-4CAE-F647-A3B4-6487282992FF}"/>
              </a:ext>
            </a:extLst>
          </p:cNvPr>
          <p:cNvGrpSpPr/>
          <p:nvPr/>
        </p:nvGrpSpPr>
        <p:grpSpPr>
          <a:xfrm rot="20108437">
            <a:off x="203607" y="4926677"/>
            <a:ext cx="1214288" cy="1173758"/>
            <a:chOff x="6642508" y="2085310"/>
            <a:chExt cx="1214288" cy="1173758"/>
          </a:xfrm>
        </p:grpSpPr>
        <p:cxnSp>
          <p:nvCxnSpPr>
            <p:cNvPr id="13" name="Straight Arrow Connector 12">
              <a:extLst>
                <a:ext uri="{FF2B5EF4-FFF2-40B4-BE49-F238E27FC236}">
                  <a16:creationId xmlns:a16="http://schemas.microsoft.com/office/drawing/2014/main" id="{8FA0DF99-A91F-3A4E-B8F5-68384C3214AA}"/>
                </a:ext>
              </a:extLst>
            </p:cNvPr>
            <p:cNvCxnSpPr/>
            <p:nvPr/>
          </p:nvCxnSpPr>
          <p:spPr>
            <a:xfrm>
              <a:off x="6815330" y="226819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A1570A5-16BA-934D-9212-3A558E54DA8E}"/>
                </a:ext>
              </a:extLst>
            </p:cNvPr>
            <p:cNvCxnSpPr/>
            <p:nvPr/>
          </p:nvCxnSpPr>
          <p:spPr>
            <a:xfrm>
              <a:off x="6827522" y="2268190"/>
              <a:ext cx="0" cy="6858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A9F6BA3-CD0A-5544-B430-15372EBD2871}"/>
                </a:ext>
              </a:extLst>
            </p:cNvPr>
            <p:cNvSpPr txBox="1"/>
            <p:nvPr/>
          </p:nvSpPr>
          <p:spPr>
            <a:xfrm>
              <a:off x="7449312" y="2085310"/>
              <a:ext cx="407484" cy="369332"/>
            </a:xfrm>
            <a:prstGeom prst="rect">
              <a:avLst/>
            </a:prstGeom>
            <a:noFill/>
          </p:spPr>
          <p:txBody>
            <a:bodyPr wrap="none" rtlCol="0">
              <a:spAutoFit/>
            </a:bodyPr>
            <a:lstStyle/>
            <a:p>
              <a:r>
                <a:rPr lang="en-US" dirty="0"/>
                <a:t>+Z</a:t>
              </a:r>
            </a:p>
          </p:txBody>
        </p:sp>
        <p:sp>
          <p:nvSpPr>
            <p:cNvPr id="16" name="TextBox 15">
              <a:extLst>
                <a:ext uri="{FF2B5EF4-FFF2-40B4-BE49-F238E27FC236}">
                  <a16:creationId xmlns:a16="http://schemas.microsoft.com/office/drawing/2014/main" id="{848E3654-6F4F-8543-A7AB-244341D46B75}"/>
                </a:ext>
              </a:extLst>
            </p:cNvPr>
            <p:cNvSpPr txBox="1"/>
            <p:nvPr/>
          </p:nvSpPr>
          <p:spPr>
            <a:xfrm>
              <a:off x="6642508" y="2889736"/>
              <a:ext cx="412292" cy="369332"/>
            </a:xfrm>
            <a:prstGeom prst="rect">
              <a:avLst/>
            </a:prstGeom>
            <a:noFill/>
          </p:spPr>
          <p:txBody>
            <a:bodyPr wrap="none" rtlCol="0">
              <a:spAutoFit/>
            </a:bodyPr>
            <a:lstStyle/>
            <a:p>
              <a:r>
                <a:rPr lang="en-US" dirty="0"/>
                <a:t>+Y</a:t>
              </a:r>
            </a:p>
          </p:txBody>
        </p:sp>
      </p:grpSp>
      <p:cxnSp>
        <p:nvCxnSpPr>
          <p:cNvPr id="17" name="Straight Arrow Connector 16">
            <a:extLst>
              <a:ext uri="{FF2B5EF4-FFF2-40B4-BE49-F238E27FC236}">
                <a16:creationId xmlns:a16="http://schemas.microsoft.com/office/drawing/2014/main" id="{B64B6942-DF21-9C42-94C5-50EDDBC3B273}"/>
              </a:ext>
            </a:extLst>
          </p:cNvPr>
          <p:cNvCxnSpPr>
            <a:cxnSpLocks/>
          </p:cNvCxnSpPr>
          <p:nvPr/>
        </p:nvCxnSpPr>
        <p:spPr>
          <a:xfrm rot="-1500000">
            <a:off x="1351299" y="4227871"/>
            <a:ext cx="0" cy="128016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0FC35591-780D-2947-B00D-ED20920D8116}"/>
              </a:ext>
            </a:extLst>
          </p:cNvPr>
          <p:cNvSpPr txBox="1"/>
          <p:nvPr/>
        </p:nvSpPr>
        <p:spPr>
          <a:xfrm>
            <a:off x="1600720" y="5269088"/>
            <a:ext cx="2150204" cy="646331"/>
          </a:xfrm>
          <a:prstGeom prst="rect">
            <a:avLst/>
          </a:prstGeom>
          <a:noFill/>
        </p:spPr>
        <p:txBody>
          <a:bodyPr wrap="none" rtlCol="0">
            <a:spAutoFit/>
          </a:bodyPr>
          <a:lstStyle/>
          <a:p>
            <a:pPr algn="ctr"/>
            <a:r>
              <a:rPr lang="en-US" dirty="0"/>
              <a:t>Along-track direction</a:t>
            </a:r>
          </a:p>
          <a:p>
            <a:pPr algn="ctr"/>
            <a:r>
              <a:rPr lang="en-US" dirty="0"/>
              <a:t>Optics y-direction</a:t>
            </a:r>
          </a:p>
        </p:txBody>
      </p:sp>
      <p:grpSp>
        <p:nvGrpSpPr>
          <p:cNvPr id="19" name="Group 18">
            <a:extLst>
              <a:ext uri="{FF2B5EF4-FFF2-40B4-BE49-F238E27FC236}">
                <a16:creationId xmlns:a16="http://schemas.microsoft.com/office/drawing/2014/main" id="{EF4C314F-D148-444A-9825-3829D481F8E0}"/>
              </a:ext>
            </a:extLst>
          </p:cNvPr>
          <p:cNvGrpSpPr/>
          <p:nvPr/>
        </p:nvGrpSpPr>
        <p:grpSpPr>
          <a:xfrm>
            <a:off x="6312785" y="4532230"/>
            <a:ext cx="1120343" cy="1639975"/>
            <a:chOff x="6264017" y="4324966"/>
            <a:chExt cx="1120343" cy="1639975"/>
          </a:xfrm>
        </p:grpSpPr>
        <p:cxnSp>
          <p:nvCxnSpPr>
            <p:cNvPr id="20" name="Straight Arrow Connector 19">
              <a:extLst>
                <a:ext uri="{FF2B5EF4-FFF2-40B4-BE49-F238E27FC236}">
                  <a16:creationId xmlns:a16="http://schemas.microsoft.com/office/drawing/2014/main" id="{7C2BF63C-8A88-D243-9D1F-637DFB6FBFB7}"/>
                </a:ext>
              </a:extLst>
            </p:cNvPr>
            <p:cNvCxnSpPr>
              <a:cxnSpLocks/>
            </p:cNvCxnSpPr>
            <p:nvPr/>
          </p:nvCxnSpPr>
          <p:spPr>
            <a:xfrm flipV="1">
              <a:off x="6362869" y="4566894"/>
              <a:ext cx="451486" cy="39269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25E803E-4F38-D642-BD33-1CE713131CFB}"/>
                </a:ext>
              </a:extLst>
            </p:cNvPr>
            <p:cNvCxnSpPr>
              <a:cxnSpLocks/>
            </p:cNvCxnSpPr>
            <p:nvPr/>
          </p:nvCxnSpPr>
          <p:spPr>
            <a:xfrm rot="-600000">
              <a:off x="6420157" y="4948936"/>
              <a:ext cx="0" cy="6858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C5F56758-55B3-7346-9131-BE151675BED9}"/>
                </a:ext>
              </a:extLst>
            </p:cNvPr>
            <p:cNvSpPr txBox="1"/>
            <p:nvPr/>
          </p:nvSpPr>
          <p:spPr>
            <a:xfrm>
              <a:off x="6964052" y="4899756"/>
              <a:ext cx="420308" cy="369332"/>
            </a:xfrm>
            <a:prstGeom prst="rect">
              <a:avLst/>
            </a:prstGeom>
            <a:noFill/>
          </p:spPr>
          <p:txBody>
            <a:bodyPr wrap="none" rtlCol="0">
              <a:spAutoFit/>
            </a:bodyPr>
            <a:lstStyle/>
            <a:p>
              <a:r>
                <a:rPr lang="en-US" dirty="0"/>
                <a:t>+X</a:t>
              </a:r>
            </a:p>
          </p:txBody>
        </p:sp>
        <p:sp>
          <p:nvSpPr>
            <p:cNvPr id="23" name="TextBox 22">
              <a:extLst>
                <a:ext uri="{FF2B5EF4-FFF2-40B4-BE49-F238E27FC236}">
                  <a16:creationId xmlns:a16="http://schemas.microsoft.com/office/drawing/2014/main" id="{20D11134-38F2-B146-9CBD-A4D87B3C0226}"/>
                </a:ext>
              </a:extLst>
            </p:cNvPr>
            <p:cNvSpPr txBox="1"/>
            <p:nvPr/>
          </p:nvSpPr>
          <p:spPr>
            <a:xfrm>
              <a:off x="6264017" y="5595609"/>
              <a:ext cx="412292" cy="369332"/>
            </a:xfrm>
            <a:prstGeom prst="rect">
              <a:avLst/>
            </a:prstGeom>
            <a:noFill/>
          </p:spPr>
          <p:txBody>
            <a:bodyPr wrap="none" rtlCol="0">
              <a:spAutoFit/>
            </a:bodyPr>
            <a:lstStyle/>
            <a:p>
              <a:r>
                <a:rPr lang="en-US" dirty="0"/>
                <a:t>+Y</a:t>
              </a:r>
            </a:p>
          </p:txBody>
        </p:sp>
        <p:cxnSp>
          <p:nvCxnSpPr>
            <p:cNvPr id="24" name="Straight Arrow Connector 23">
              <a:extLst>
                <a:ext uri="{FF2B5EF4-FFF2-40B4-BE49-F238E27FC236}">
                  <a16:creationId xmlns:a16="http://schemas.microsoft.com/office/drawing/2014/main" id="{2F184CE1-F221-A042-956B-91DBDC589D6A}"/>
                </a:ext>
              </a:extLst>
            </p:cNvPr>
            <p:cNvCxnSpPr>
              <a:cxnSpLocks/>
            </p:cNvCxnSpPr>
            <p:nvPr/>
          </p:nvCxnSpPr>
          <p:spPr>
            <a:xfrm rot="11280000" flipH="1">
              <a:off x="6357276" y="5015539"/>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B978D29-A849-7D4A-A8B8-75975990018E}"/>
                </a:ext>
              </a:extLst>
            </p:cNvPr>
            <p:cNvSpPr txBox="1"/>
            <p:nvPr/>
          </p:nvSpPr>
          <p:spPr>
            <a:xfrm rot="20108437">
              <a:off x="6747545" y="4324966"/>
              <a:ext cx="407484" cy="369332"/>
            </a:xfrm>
            <a:prstGeom prst="rect">
              <a:avLst/>
            </a:prstGeom>
            <a:noFill/>
          </p:spPr>
          <p:txBody>
            <a:bodyPr wrap="none" rtlCol="0">
              <a:spAutoFit/>
            </a:bodyPr>
            <a:lstStyle/>
            <a:p>
              <a:r>
                <a:rPr lang="en-US" dirty="0"/>
                <a:t>+Z</a:t>
              </a:r>
            </a:p>
          </p:txBody>
        </p:sp>
      </p:grpSp>
      <p:sp>
        <p:nvSpPr>
          <p:cNvPr id="26" name="TextBox 25">
            <a:extLst>
              <a:ext uri="{FF2B5EF4-FFF2-40B4-BE49-F238E27FC236}">
                <a16:creationId xmlns:a16="http://schemas.microsoft.com/office/drawing/2014/main" id="{405D57AF-89AC-E545-844C-1EB680723C96}"/>
              </a:ext>
            </a:extLst>
          </p:cNvPr>
          <p:cNvSpPr txBox="1"/>
          <p:nvPr/>
        </p:nvSpPr>
        <p:spPr>
          <a:xfrm>
            <a:off x="8624886" y="4852744"/>
            <a:ext cx="2244717" cy="369332"/>
          </a:xfrm>
          <a:prstGeom prst="rect">
            <a:avLst/>
          </a:prstGeom>
          <a:noFill/>
        </p:spPr>
        <p:txBody>
          <a:bodyPr wrap="none" rtlCol="0">
            <a:spAutoFit/>
          </a:bodyPr>
          <a:lstStyle/>
          <a:p>
            <a:pPr algn="ctr"/>
            <a:r>
              <a:rPr lang="en-US" dirty="0"/>
              <a:t>Direction of curvature</a:t>
            </a:r>
          </a:p>
        </p:txBody>
      </p:sp>
    </p:spTree>
    <p:extLst>
      <p:ext uri="{BB962C8B-B14F-4D97-AF65-F5344CB8AC3E}">
        <p14:creationId xmlns:p14="http://schemas.microsoft.com/office/powerpoint/2010/main" val="1143933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D1469-EB4A-2746-9240-7025383741A6}"/>
              </a:ext>
            </a:extLst>
          </p:cNvPr>
          <p:cNvSpPr>
            <a:spLocks noGrp="1"/>
          </p:cNvSpPr>
          <p:nvPr>
            <p:ph type="title"/>
          </p:nvPr>
        </p:nvSpPr>
        <p:spPr/>
        <p:txBody>
          <a:bodyPr/>
          <a:lstStyle/>
          <a:p>
            <a:r>
              <a:rPr lang="en-US" dirty="0"/>
              <a:t>EMIT Optics Coordinate Frame Continued</a:t>
            </a:r>
          </a:p>
        </p:txBody>
      </p:sp>
      <p:sp>
        <p:nvSpPr>
          <p:cNvPr id="3" name="Footer Placeholder 2">
            <a:extLst>
              <a:ext uri="{FF2B5EF4-FFF2-40B4-BE49-F238E27FC236}">
                <a16:creationId xmlns:a16="http://schemas.microsoft.com/office/drawing/2014/main" id="{E6FA308D-4D6E-FE45-BB55-145859D8C242}"/>
              </a:ext>
            </a:extLst>
          </p:cNvPr>
          <p:cNvSpPr>
            <a:spLocks noGrp="1"/>
          </p:cNvSpPr>
          <p:nvPr>
            <p:ph type="ftr" sz="quarter" idx="10"/>
          </p:nvPr>
        </p:nvSpPr>
        <p:spPr/>
        <p:txBody>
          <a:bodyPr/>
          <a:lstStyle/>
          <a:p>
            <a:r>
              <a:rPr lang="en-US"/>
              <a:t>The technical data in this document is controlled under the U.S. Export Regulations, release to foreign persons may require an export authorization</a:t>
            </a:r>
            <a:endParaRPr lang="en-US" dirty="0"/>
          </a:p>
        </p:txBody>
      </p:sp>
      <p:sp>
        <p:nvSpPr>
          <p:cNvPr id="4" name="Slide Number Placeholder 3">
            <a:extLst>
              <a:ext uri="{FF2B5EF4-FFF2-40B4-BE49-F238E27FC236}">
                <a16:creationId xmlns:a16="http://schemas.microsoft.com/office/drawing/2014/main" id="{77CF77F7-3D7F-CC42-8CD1-DA97EE056DA0}"/>
              </a:ext>
            </a:extLst>
          </p:cNvPr>
          <p:cNvSpPr>
            <a:spLocks noGrp="1"/>
          </p:cNvSpPr>
          <p:nvPr>
            <p:ph type="sldNum" sz="quarter" idx="12"/>
          </p:nvPr>
        </p:nvSpPr>
        <p:spPr/>
        <p:txBody>
          <a:bodyPr/>
          <a:lstStyle/>
          <a:p>
            <a:fld id="{F0C94032-CD4C-4C25-B0C2-CEC720522D92}" type="slidenum">
              <a:rPr lang="en-US" smtClean="0"/>
              <a:pPr/>
              <a:t>3</a:t>
            </a:fld>
            <a:endParaRPr lang="en-US" dirty="0"/>
          </a:p>
        </p:txBody>
      </p:sp>
      <p:pic>
        <p:nvPicPr>
          <p:cNvPr id="7" name="Picture 6">
            <a:extLst>
              <a:ext uri="{FF2B5EF4-FFF2-40B4-BE49-F238E27FC236}">
                <a16:creationId xmlns:a16="http://schemas.microsoft.com/office/drawing/2014/main" id="{BC25B1F2-0B38-5D4F-9DAC-94A88235DABD}"/>
              </a:ext>
            </a:extLst>
          </p:cNvPr>
          <p:cNvPicPr>
            <a:picLocks noChangeAspect="1"/>
          </p:cNvPicPr>
          <p:nvPr/>
        </p:nvPicPr>
        <p:blipFill rotWithShape="1">
          <a:blip r:embed="rId2"/>
          <a:srcRect l="16464" t="9938"/>
          <a:stretch/>
        </p:blipFill>
        <p:spPr>
          <a:xfrm>
            <a:off x="318977" y="1414519"/>
            <a:ext cx="4766375" cy="4196482"/>
          </a:xfrm>
          <a:prstGeom prst="rect">
            <a:avLst/>
          </a:prstGeom>
        </p:spPr>
      </p:pic>
      <p:sp>
        <p:nvSpPr>
          <p:cNvPr id="8" name="Arc 7">
            <a:extLst>
              <a:ext uri="{FF2B5EF4-FFF2-40B4-BE49-F238E27FC236}">
                <a16:creationId xmlns:a16="http://schemas.microsoft.com/office/drawing/2014/main" id="{CF39A191-D040-9745-BCF8-8E1E05616D0F}"/>
              </a:ext>
            </a:extLst>
          </p:cNvPr>
          <p:cNvSpPr>
            <a:spLocks noChangeAspect="1"/>
          </p:cNvSpPr>
          <p:nvPr/>
        </p:nvSpPr>
        <p:spPr>
          <a:xfrm rot="13554729">
            <a:off x="2503371" y="2140390"/>
            <a:ext cx="3657929" cy="3657929"/>
          </a:xfrm>
          <a:prstGeom prst="arc">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9" name="Table 8">
            <a:extLst>
              <a:ext uri="{FF2B5EF4-FFF2-40B4-BE49-F238E27FC236}">
                <a16:creationId xmlns:a16="http://schemas.microsoft.com/office/drawing/2014/main" id="{43943E14-27E9-6C48-B213-2CB8B41AF47C}"/>
              </a:ext>
            </a:extLst>
          </p:cNvPr>
          <p:cNvGraphicFramePr>
            <a:graphicFrameLocks noGrp="1"/>
          </p:cNvGraphicFramePr>
          <p:nvPr>
            <p:extLst>
              <p:ext uri="{D42A27DB-BD31-4B8C-83A1-F6EECF244321}">
                <p14:modId xmlns:p14="http://schemas.microsoft.com/office/powerpoint/2010/main" val="3836038278"/>
              </p:ext>
            </p:extLst>
          </p:nvPr>
        </p:nvGraphicFramePr>
        <p:xfrm>
          <a:off x="5562737" y="2584123"/>
          <a:ext cx="5766735" cy="1112520"/>
        </p:xfrm>
        <a:graphic>
          <a:graphicData uri="http://schemas.openxmlformats.org/drawingml/2006/table">
            <a:tbl>
              <a:tblPr firstRow="1" bandRow="1">
                <a:tableStyleId>{9D7B26C5-4107-4FEC-AEDC-1716B250A1EF}</a:tableStyleId>
              </a:tblPr>
              <a:tblGrid>
                <a:gridCol w="1922245">
                  <a:extLst>
                    <a:ext uri="{9D8B030D-6E8A-4147-A177-3AD203B41FA5}">
                      <a16:colId xmlns:a16="http://schemas.microsoft.com/office/drawing/2014/main" val="2200042752"/>
                    </a:ext>
                  </a:extLst>
                </a:gridCol>
                <a:gridCol w="1922245">
                  <a:extLst>
                    <a:ext uri="{9D8B030D-6E8A-4147-A177-3AD203B41FA5}">
                      <a16:colId xmlns:a16="http://schemas.microsoft.com/office/drawing/2014/main" val="1544912127"/>
                    </a:ext>
                  </a:extLst>
                </a:gridCol>
                <a:gridCol w="1922245">
                  <a:extLst>
                    <a:ext uri="{9D8B030D-6E8A-4147-A177-3AD203B41FA5}">
                      <a16:colId xmlns:a16="http://schemas.microsoft.com/office/drawing/2014/main" val="2815288901"/>
                    </a:ext>
                  </a:extLst>
                </a:gridCol>
              </a:tblGrid>
              <a:tr h="370840">
                <a:tc>
                  <a:txBody>
                    <a:bodyPr/>
                    <a:lstStyle/>
                    <a:p>
                      <a:r>
                        <a:rPr lang="en-US" sz="1600" b="0" dirty="0"/>
                        <a:t>Cross-track FOV</a:t>
                      </a:r>
                    </a:p>
                  </a:txBody>
                  <a:tcPr/>
                </a:tc>
                <a:tc>
                  <a:txBody>
                    <a:bodyPr/>
                    <a:lstStyle/>
                    <a:p>
                      <a:r>
                        <a:rPr lang="en-US" sz="1600" b="0" dirty="0"/>
                        <a:t>11.0431°</a:t>
                      </a:r>
                    </a:p>
                  </a:txBody>
                  <a:tcPr/>
                </a:tc>
                <a:tc>
                  <a:txBody>
                    <a:bodyPr/>
                    <a:lstStyle/>
                    <a:p>
                      <a:r>
                        <a:rPr lang="en-US" sz="1600" b="0" dirty="0"/>
                        <a:t>1240 pixels</a:t>
                      </a:r>
                    </a:p>
                  </a:txBody>
                  <a:tcPr/>
                </a:tc>
                <a:extLst>
                  <a:ext uri="{0D108BD9-81ED-4DB2-BD59-A6C34878D82A}">
                    <a16:rowId xmlns:a16="http://schemas.microsoft.com/office/drawing/2014/main" val="3935651156"/>
                  </a:ext>
                </a:extLst>
              </a:tr>
              <a:tr h="370840">
                <a:tc>
                  <a:txBody>
                    <a:bodyPr/>
                    <a:lstStyle/>
                    <a:p>
                      <a:r>
                        <a:rPr lang="en-US" sz="1600" dirty="0"/>
                        <a:t>Cross-track IFOV</a:t>
                      </a:r>
                    </a:p>
                  </a:txBody>
                  <a:tcPr>
                    <a:lnB w="12700" cap="flat" cmpd="sng" algn="ctr">
                      <a:solidFill>
                        <a:schemeClr val="tx1"/>
                      </a:solidFill>
                      <a:prstDash val="solid"/>
                      <a:round/>
                      <a:headEnd type="none" w="med" len="med"/>
                      <a:tailEnd type="none" w="med" len="med"/>
                    </a:lnB>
                  </a:tcPr>
                </a:tc>
                <a:tc>
                  <a:txBody>
                    <a:bodyPr/>
                    <a:lstStyle/>
                    <a:p>
                      <a:r>
                        <a:rPr lang="en-US" sz="1600" dirty="0"/>
                        <a:t>155 micro-radians</a:t>
                      </a:r>
                    </a:p>
                  </a:txBody>
                  <a:tcPr>
                    <a:lnB w="12700" cap="flat" cmpd="sng" algn="ctr">
                      <a:solidFill>
                        <a:schemeClr val="tx1"/>
                      </a:solidFill>
                      <a:prstDash val="solid"/>
                      <a:round/>
                      <a:headEnd type="none" w="med" len="med"/>
                      <a:tailEnd type="none" w="med" len="med"/>
                    </a:lnB>
                  </a:tcPr>
                </a:tc>
                <a:tc>
                  <a:txBody>
                    <a:bodyPr/>
                    <a:lstStyle/>
                    <a:p>
                      <a:r>
                        <a:rPr lang="en-US" sz="1600" dirty="0"/>
                        <a:t>1 pixel</a:t>
                      </a:r>
                    </a:p>
                  </a:txBody>
                  <a:tcP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33626372"/>
                  </a:ext>
                </a:extLst>
              </a:tr>
              <a:tr h="370840">
                <a:tc>
                  <a:txBody>
                    <a:bodyPr/>
                    <a:lstStyle/>
                    <a:p>
                      <a:r>
                        <a:rPr lang="en-US" sz="1600" dirty="0"/>
                        <a:t>Along-track IFOV</a:t>
                      </a:r>
                    </a:p>
                  </a:txBody>
                  <a:tcPr>
                    <a:lnT w="12700" cap="flat" cmpd="sng" algn="ctr">
                      <a:solidFill>
                        <a:schemeClr val="tx1"/>
                      </a:solidFill>
                      <a:prstDash val="solid"/>
                      <a:round/>
                      <a:headEnd type="none" w="med" len="med"/>
                      <a:tailEnd type="none" w="med" len="med"/>
                    </a:lnT>
                  </a:tcPr>
                </a:tc>
                <a:tc>
                  <a:txBody>
                    <a:bodyPr/>
                    <a:lstStyle/>
                    <a:p>
                      <a:r>
                        <a:rPr lang="en-US" sz="1600" dirty="0"/>
                        <a:t>172 micro-radians</a:t>
                      </a:r>
                    </a:p>
                  </a:txBody>
                  <a:tcPr>
                    <a:lnT w="12700" cap="flat" cmpd="sng" algn="ctr">
                      <a:solidFill>
                        <a:schemeClr val="tx1"/>
                      </a:solidFill>
                      <a:prstDash val="solid"/>
                      <a:round/>
                      <a:headEnd type="none" w="med" len="med"/>
                      <a:tailEnd type="none" w="med" len="med"/>
                    </a:lnT>
                  </a:tcPr>
                </a:tc>
                <a:tc>
                  <a:txBody>
                    <a:bodyPr/>
                    <a:lstStyle/>
                    <a:p>
                      <a:r>
                        <a:rPr lang="en-US" sz="1600" dirty="0"/>
                        <a:t>1 pixel</a:t>
                      </a:r>
                    </a:p>
                  </a:txBody>
                  <a:tcP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717619173"/>
                  </a:ext>
                </a:extLst>
              </a:tr>
            </a:tbl>
          </a:graphicData>
        </a:graphic>
      </p:graphicFrame>
      <p:sp>
        <p:nvSpPr>
          <p:cNvPr id="10" name="TextBox 9">
            <a:extLst>
              <a:ext uri="{FF2B5EF4-FFF2-40B4-BE49-F238E27FC236}">
                <a16:creationId xmlns:a16="http://schemas.microsoft.com/office/drawing/2014/main" id="{C5A2AEB3-0C36-6C44-ABE2-5305DDE87E4C}"/>
              </a:ext>
            </a:extLst>
          </p:cNvPr>
          <p:cNvSpPr txBox="1"/>
          <p:nvPr/>
        </p:nvSpPr>
        <p:spPr>
          <a:xfrm>
            <a:off x="5112413" y="4204023"/>
            <a:ext cx="6938118" cy="523220"/>
          </a:xfrm>
          <a:prstGeom prst="rect">
            <a:avLst/>
          </a:prstGeom>
          <a:noFill/>
        </p:spPr>
        <p:txBody>
          <a:bodyPr wrap="none" rtlCol="0">
            <a:spAutoFit/>
          </a:bodyPr>
          <a:lstStyle/>
          <a:p>
            <a:r>
              <a:rPr lang="en-US" sz="1400" dirty="0">
                <a:solidFill>
                  <a:srgbClr val="FF01FF"/>
                </a:solidFill>
              </a:rPr>
              <a:t>pink rays</a:t>
            </a:r>
            <a:r>
              <a:rPr lang="en-US" sz="1400" dirty="0"/>
              <a:t> show the positive extent of the FOV (positive x-field angle in spreadsheet)</a:t>
            </a:r>
          </a:p>
          <a:p>
            <a:r>
              <a:rPr lang="en-US" sz="1400" dirty="0">
                <a:solidFill>
                  <a:srgbClr val="1700FF"/>
                </a:solidFill>
              </a:rPr>
              <a:t>blue rays </a:t>
            </a:r>
            <a:r>
              <a:rPr lang="en-US" sz="1400" dirty="0"/>
              <a:t>show the negative extent of the FOV (negative x-field angle in spreadsheet)</a:t>
            </a:r>
          </a:p>
        </p:txBody>
      </p:sp>
      <p:grpSp>
        <p:nvGrpSpPr>
          <p:cNvPr id="11" name="Group 10">
            <a:extLst>
              <a:ext uri="{FF2B5EF4-FFF2-40B4-BE49-F238E27FC236}">
                <a16:creationId xmlns:a16="http://schemas.microsoft.com/office/drawing/2014/main" id="{7F8DCC9B-B003-0C45-AC66-5B3B5559B2BA}"/>
              </a:ext>
            </a:extLst>
          </p:cNvPr>
          <p:cNvGrpSpPr/>
          <p:nvPr/>
        </p:nvGrpSpPr>
        <p:grpSpPr>
          <a:xfrm>
            <a:off x="83547" y="4788798"/>
            <a:ext cx="1220726" cy="1180144"/>
            <a:chOff x="83547" y="4788798"/>
            <a:chExt cx="1220726" cy="1180144"/>
          </a:xfrm>
        </p:grpSpPr>
        <p:cxnSp>
          <p:nvCxnSpPr>
            <p:cNvPr id="12" name="Straight Arrow Connector 11">
              <a:extLst>
                <a:ext uri="{FF2B5EF4-FFF2-40B4-BE49-F238E27FC236}">
                  <a16:creationId xmlns:a16="http://schemas.microsoft.com/office/drawing/2014/main" id="{CD3CEB04-CA7A-C749-90B8-EFDACECEF8AD}"/>
                </a:ext>
              </a:extLst>
            </p:cNvPr>
            <p:cNvCxnSpPr/>
            <p:nvPr/>
          </p:nvCxnSpPr>
          <p:spPr>
            <a:xfrm rot="16200000">
              <a:off x="-50985" y="547470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F9615877-4A89-384C-90CC-07E66D139618}"/>
                </a:ext>
              </a:extLst>
            </p:cNvPr>
            <p:cNvCxnSpPr/>
            <p:nvPr/>
          </p:nvCxnSpPr>
          <p:spPr>
            <a:xfrm rot="16200000">
              <a:off x="634815" y="5462508"/>
              <a:ext cx="0" cy="6858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6208382-E974-AF4E-88F9-1A8D01935E14}"/>
                </a:ext>
              </a:extLst>
            </p:cNvPr>
            <p:cNvSpPr txBox="1"/>
            <p:nvPr/>
          </p:nvSpPr>
          <p:spPr>
            <a:xfrm>
              <a:off x="83547" y="4788798"/>
              <a:ext cx="420308" cy="369332"/>
            </a:xfrm>
            <a:prstGeom prst="rect">
              <a:avLst/>
            </a:prstGeom>
            <a:noFill/>
          </p:spPr>
          <p:txBody>
            <a:bodyPr wrap="none" rtlCol="0">
              <a:spAutoFit/>
            </a:bodyPr>
            <a:lstStyle/>
            <a:p>
              <a:r>
                <a:rPr lang="en-US" dirty="0"/>
                <a:t>+X</a:t>
              </a:r>
            </a:p>
          </p:txBody>
        </p:sp>
        <p:sp>
          <p:nvSpPr>
            <p:cNvPr id="15" name="TextBox 14">
              <a:extLst>
                <a:ext uri="{FF2B5EF4-FFF2-40B4-BE49-F238E27FC236}">
                  <a16:creationId xmlns:a16="http://schemas.microsoft.com/office/drawing/2014/main" id="{328A060F-5763-B342-BEAC-E617E7786712}"/>
                </a:ext>
              </a:extLst>
            </p:cNvPr>
            <p:cNvSpPr txBox="1"/>
            <p:nvPr/>
          </p:nvSpPr>
          <p:spPr>
            <a:xfrm>
              <a:off x="891981" y="5599610"/>
              <a:ext cx="412292" cy="369332"/>
            </a:xfrm>
            <a:prstGeom prst="rect">
              <a:avLst/>
            </a:prstGeom>
            <a:noFill/>
          </p:spPr>
          <p:txBody>
            <a:bodyPr wrap="none" rtlCol="0">
              <a:spAutoFit/>
            </a:bodyPr>
            <a:lstStyle/>
            <a:p>
              <a:r>
                <a:rPr lang="en-US" dirty="0"/>
                <a:t>+Y</a:t>
              </a:r>
            </a:p>
          </p:txBody>
        </p:sp>
      </p:grpSp>
      <p:sp>
        <p:nvSpPr>
          <p:cNvPr id="16" name="TextBox 15">
            <a:extLst>
              <a:ext uri="{FF2B5EF4-FFF2-40B4-BE49-F238E27FC236}">
                <a16:creationId xmlns:a16="http://schemas.microsoft.com/office/drawing/2014/main" id="{1FED4313-4DAA-6C4A-B0E8-2E744DFDA2B9}"/>
              </a:ext>
            </a:extLst>
          </p:cNvPr>
          <p:cNvSpPr txBox="1"/>
          <p:nvPr/>
        </p:nvSpPr>
        <p:spPr>
          <a:xfrm>
            <a:off x="5527195" y="2256109"/>
            <a:ext cx="1372683" cy="338554"/>
          </a:xfrm>
          <a:prstGeom prst="rect">
            <a:avLst/>
          </a:prstGeom>
          <a:noFill/>
        </p:spPr>
        <p:txBody>
          <a:bodyPr wrap="none" rtlCol="0">
            <a:spAutoFit/>
          </a:bodyPr>
          <a:lstStyle/>
          <a:p>
            <a:r>
              <a:rPr lang="en-US" sz="1600" dirty="0"/>
              <a:t>as-built values</a:t>
            </a:r>
          </a:p>
        </p:txBody>
      </p:sp>
    </p:spTree>
    <p:extLst>
      <p:ext uri="{BB962C8B-B14F-4D97-AF65-F5344CB8AC3E}">
        <p14:creationId xmlns:p14="http://schemas.microsoft.com/office/powerpoint/2010/main" val="1356613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AE51D-51D8-2E44-A0A0-72B8E3A3E644}"/>
              </a:ext>
            </a:extLst>
          </p:cNvPr>
          <p:cNvSpPr>
            <a:spLocks noGrp="1"/>
          </p:cNvSpPr>
          <p:nvPr>
            <p:ph type="title"/>
          </p:nvPr>
        </p:nvSpPr>
        <p:spPr/>
        <p:txBody>
          <a:bodyPr/>
          <a:lstStyle/>
          <a:p>
            <a:r>
              <a:rPr lang="en-US" dirty="0"/>
              <a:t>Fields Angles WRT Instrument</a:t>
            </a:r>
          </a:p>
        </p:txBody>
      </p:sp>
      <p:sp>
        <p:nvSpPr>
          <p:cNvPr id="3" name="Footer Placeholder 2">
            <a:extLst>
              <a:ext uri="{FF2B5EF4-FFF2-40B4-BE49-F238E27FC236}">
                <a16:creationId xmlns:a16="http://schemas.microsoft.com/office/drawing/2014/main" id="{9D624F54-0AA4-F54E-96E3-274059DF4C18}"/>
              </a:ext>
            </a:extLst>
          </p:cNvPr>
          <p:cNvSpPr>
            <a:spLocks noGrp="1"/>
          </p:cNvSpPr>
          <p:nvPr>
            <p:ph type="ftr" sz="quarter" idx="10"/>
          </p:nvPr>
        </p:nvSpPr>
        <p:spPr/>
        <p:txBody>
          <a:bodyPr/>
          <a:lstStyle/>
          <a:p>
            <a:r>
              <a:rPr lang="en-US"/>
              <a:t>The technical data in this document is controlled under the U.S. Export Regulations, release to foreign persons may require an export authorization</a:t>
            </a:r>
            <a:endParaRPr lang="en-US" dirty="0"/>
          </a:p>
        </p:txBody>
      </p:sp>
      <p:sp>
        <p:nvSpPr>
          <p:cNvPr id="4" name="Slide Number Placeholder 3">
            <a:extLst>
              <a:ext uri="{FF2B5EF4-FFF2-40B4-BE49-F238E27FC236}">
                <a16:creationId xmlns:a16="http://schemas.microsoft.com/office/drawing/2014/main" id="{C08F2B87-E24A-6042-9E70-961DB0F1A0A8}"/>
              </a:ext>
            </a:extLst>
          </p:cNvPr>
          <p:cNvSpPr>
            <a:spLocks noGrp="1"/>
          </p:cNvSpPr>
          <p:nvPr>
            <p:ph type="sldNum" sz="quarter" idx="12"/>
          </p:nvPr>
        </p:nvSpPr>
        <p:spPr/>
        <p:txBody>
          <a:bodyPr/>
          <a:lstStyle/>
          <a:p>
            <a:fld id="{F0C94032-CD4C-4C25-B0C2-CEC720522D92}" type="slidenum">
              <a:rPr lang="en-US" smtClean="0"/>
              <a:pPr/>
              <a:t>4</a:t>
            </a:fld>
            <a:endParaRPr lang="en-US" dirty="0"/>
          </a:p>
        </p:txBody>
      </p:sp>
      <p:pic>
        <p:nvPicPr>
          <p:cNvPr id="7" name="Picture 6">
            <a:extLst>
              <a:ext uri="{FF2B5EF4-FFF2-40B4-BE49-F238E27FC236}">
                <a16:creationId xmlns:a16="http://schemas.microsoft.com/office/drawing/2014/main" id="{8B0D2172-3D24-AA4D-AB6E-D1366AB6B2E1}"/>
              </a:ext>
            </a:extLst>
          </p:cNvPr>
          <p:cNvPicPr>
            <a:picLocks noChangeAspect="1"/>
          </p:cNvPicPr>
          <p:nvPr/>
        </p:nvPicPr>
        <p:blipFill rotWithShape="1">
          <a:blip r:embed="rId2">
            <a:extLst>
              <a:ext uri="{28A0092B-C50C-407E-A947-70E740481C1C}">
                <a14:useLocalDpi xmlns:a14="http://schemas.microsoft.com/office/drawing/2010/main" val="0"/>
              </a:ext>
            </a:extLst>
          </a:blip>
          <a:srcRect t="4706"/>
          <a:stretch/>
        </p:blipFill>
        <p:spPr>
          <a:xfrm>
            <a:off x="842356" y="1723034"/>
            <a:ext cx="4264200" cy="4501457"/>
          </a:xfrm>
          <a:prstGeom prst="rect">
            <a:avLst/>
          </a:prstGeom>
        </p:spPr>
      </p:pic>
      <p:cxnSp>
        <p:nvCxnSpPr>
          <p:cNvPr id="8" name="Straight Arrow Connector 7">
            <a:extLst>
              <a:ext uri="{FF2B5EF4-FFF2-40B4-BE49-F238E27FC236}">
                <a16:creationId xmlns:a16="http://schemas.microsoft.com/office/drawing/2014/main" id="{A79B89E1-AC2C-B04B-8EE9-B48F5CDB8BB9}"/>
              </a:ext>
            </a:extLst>
          </p:cNvPr>
          <p:cNvCxnSpPr>
            <a:cxnSpLocks/>
          </p:cNvCxnSpPr>
          <p:nvPr/>
        </p:nvCxnSpPr>
        <p:spPr>
          <a:xfrm rot="960000" flipH="1">
            <a:off x="3903684" y="5939152"/>
            <a:ext cx="685800" cy="0"/>
          </a:xfrm>
          <a:prstGeom prst="straightConnector1">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60C8FAAF-CA91-2343-B23E-78F31562D799}"/>
              </a:ext>
            </a:extLst>
          </p:cNvPr>
          <p:cNvSpPr txBox="1"/>
          <p:nvPr/>
        </p:nvSpPr>
        <p:spPr>
          <a:xfrm>
            <a:off x="4515070" y="5696944"/>
            <a:ext cx="2321726" cy="646331"/>
          </a:xfrm>
          <a:prstGeom prst="rect">
            <a:avLst/>
          </a:prstGeom>
          <a:noFill/>
        </p:spPr>
        <p:txBody>
          <a:bodyPr wrap="none" rtlCol="0">
            <a:spAutoFit/>
          </a:bodyPr>
          <a:lstStyle/>
          <a:p>
            <a:r>
              <a:rPr lang="en-US" dirty="0"/>
              <a:t>Ram</a:t>
            </a:r>
          </a:p>
          <a:p>
            <a:r>
              <a:rPr lang="en-US" dirty="0"/>
              <a:t>(along-track direction) </a:t>
            </a:r>
          </a:p>
        </p:txBody>
      </p:sp>
      <p:cxnSp>
        <p:nvCxnSpPr>
          <p:cNvPr id="10" name="Straight Arrow Connector 9">
            <a:extLst>
              <a:ext uri="{FF2B5EF4-FFF2-40B4-BE49-F238E27FC236}">
                <a16:creationId xmlns:a16="http://schemas.microsoft.com/office/drawing/2014/main" id="{349F6817-37D1-484B-8329-58E350E0AE11}"/>
              </a:ext>
            </a:extLst>
          </p:cNvPr>
          <p:cNvCxnSpPr>
            <a:cxnSpLocks/>
          </p:cNvCxnSpPr>
          <p:nvPr/>
        </p:nvCxnSpPr>
        <p:spPr>
          <a:xfrm rot="5400000" flipH="1">
            <a:off x="2695470" y="1937219"/>
            <a:ext cx="685800" cy="0"/>
          </a:xfrm>
          <a:prstGeom prst="straightConnector1">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BF73DEC8-6E00-D745-8FE0-2F6A68743A3C}"/>
              </a:ext>
            </a:extLst>
          </p:cNvPr>
          <p:cNvSpPr txBox="1"/>
          <p:nvPr/>
        </p:nvSpPr>
        <p:spPr>
          <a:xfrm>
            <a:off x="1922309" y="1044810"/>
            <a:ext cx="2281137" cy="646331"/>
          </a:xfrm>
          <a:prstGeom prst="rect">
            <a:avLst/>
          </a:prstGeom>
          <a:noFill/>
        </p:spPr>
        <p:txBody>
          <a:bodyPr wrap="none" rtlCol="0">
            <a:spAutoFit/>
          </a:bodyPr>
          <a:lstStyle/>
          <a:p>
            <a:pPr algn="ctr"/>
            <a:r>
              <a:rPr lang="en-US" dirty="0"/>
              <a:t>Starboard</a:t>
            </a:r>
          </a:p>
          <a:p>
            <a:pPr algn="ctr"/>
            <a:r>
              <a:rPr lang="en-US" dirty="0"/>
              <a:t>(cross-track direction) </a:t>
            </a:r>
          </a:p>
        </p:txBody>
      </p:sp>
      <p:cxnSp>
        <p:nvCxnSpPr>
          <p:cNvPr id="12" name="Straight Arrow Connector 11">
            <a:extLst>
              <a:ext uri="{FF2B5EF4-FFF2-40B4-BE49-F238E27FC236}">
                <a16:creationId xmlns:a16="http://schemas.microsoft.com/office/drawing/2014/main" id="{A0DCA484-5CED-954C-AA48-EB10E0837AFA}"/>
              </a:ext>
            </a:extLst>
          </p:cNvPr>
          <p:cNvCxnSpPr>
            <a:cxnSpLocks/>
          </p:cNvCxnSpPr>
          <p:nvPr/>
        </p:nvCxnSpPr>
        <p:spPr>
          <a:xfrm rot="-1140000" flipH="1">
            <a:off x="1136108" y="605079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2D5EE7E-1B37-E54E-AD86-23A62CB35557}"/>
              </a:ext>
            </a:extLst>
          </p:cNvPr>
          <p:cNvSpPr txBox="1"/>
          <p:nvPr/>
        </p:nvSpPr>
        <p:spPr>
          <a:xfrm>
            <a:off x="561169" y="6039825"/>
            <a:ext cx="752129" cy="369332"/>
          </a:xfrm>
          <a:prstGeom prst="rect">
            <a:avLst/>
          </a:prstGeom>
          <a:noFill/>
        </p:spPr>
        <p:txBody>
          <a:bodyPr wrap="none" rtlCol="0">
            <a:spAutoFit/>
          </a:bodyPr>
          <a:lstStyle/>
          <a:p>
            <a:r>
              <a:rPr lang="en-US" dirty="0"/>
              <a:t>Nadir </a:t>
            </a:r>
          </a:p>
        </p:txBody>
      </p:sp>
      <p:sp>
        <p:nvSpPr>
          <p:cNvPr id="14" name="Arc 13">
            <a:extLst>
              <a:ext uri="{FF2B5EF4-FFF2-40B4-BE49-F238E27FC236}">
                <a16:creationId xmlns:a16="http://schemas.microsoft.com/office/drawing/2014/main" id="{A20D7499-A191-8847-B01D-04534D460179}"/>
              </a:ext>
            </a:extLst>
          </p:cNvPr>
          <p:cNvSpPr>
            <a:spLocks noChangeAspect="1"/>
          </p:cNvSpPr>
          <p:nvPr/>
        </p:nvSpPr>
        <p:spPr>
          <a:xfrm rot="-8100000">
            <a:off x="2356122" y="3562754"/>
            <a:ext cx="2286000" cy="2286000"/>
          </a:xfrm>
          <a:prstGeom prst="arc">
            <a:avLst/>
          </a:prstGeom>
          <a:ln w="38100">
            <a:solidFill>
              <a:schemeClr val="tx1"/>
            </a:solidFill>
            <a:headEnd type="triangle" w="med" len="med"/>
            <a:tailEnd type="triangle" w="med" len="med"/>
          </a:ln>
          <a:effectLst>
            <a:glow rad="228600">
              <a:schemeClr val="accent3">
                <a:satMod val="175000"/>
                <a:alpha val="73000"/>
              </a:schemeClr>
            </a:glo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3D66B2C5-6A57-1F4E-B4A7-0C76B8657094}"/>
              </a:ext>
            </a:extLst>
          </p:cNvPr>
          <p:cNvSpPr txBox="1"/>
          <p:nvPr/>
        </p:nvSpPr>
        <p:spPr>
          <a:xfrm>
            <a:off x="6124039" y="2865059"/>
            <a:ext cx="5473017" cy="1200329"/>
          </a:xfrm>
          <a:prstGeom prst="rect">
            <a:avLst/>
          </a:prstGeom>
          <a:noFill/>
        </p:spPr>
        <p:txBody>
          <a:bodyPr wrap="square" rtlCol="0">
            <a:spAutoFit/>
          </a:bodyPr>
          <a:lstStyle/>
          <a:p>
            <a:pPr marL="285750" indent="-285750">
              <a:buFont typeface="Arial" panose="020B0604020202020204" pitchFamily="34" charset="0"/>
              <a:buChar char="•"/>
            </a:pPr>
            <a:r>
              <a:rPr lang="en-US" dirty="0"/>
              <a:t>Curvature is oriented such that the edge field angles are leading the center field angle (0°) in </a:t>
            </a:r>
            <a:r>
              <a:rPr lang="en-US" dirty="0" err="1"/>
              <a:t>pushbroom</a:t>
            </a:r>
            <a:r>
              <a:rPr lang="en-US" dirty="0"/>
              <a:t> scan</a:t>
            </a:r>
          </a:p>
          <a:p>
            <a:endParaRPr lang="en-US" dirty="0"/>
          </a:p>
        </p:txBody>
      </p:sp>
    </p:spTree>
    <p:extLst>
      <p:ext uri="{BB962C8B-B14F-4D97-AF65-F5344CB8AC3E}">
        <p14:creationId xmlns:p14="http://schemas.microsoft.com/office/powerpoint/2010/main" val="36675400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4A4C4-F626-5F49-B63F-463F5AF2D157}"/>
              </a:ext>
            </a:extLst>
          </p:cNvPr>
          <p:cNvSpPr>
            <a:spLocks noGrp="1"/>
          </p:cNvSpPr>
          <p:nvPr>
            <p:ph type="title"/>
          </p:nvPr>
        </p:nvSpPr>
        <p:spPr/>
        <p:txBody>
          <a:bodyPr/>
          <a:lstStyle/>
          <a:p>
            <a:r>
              <a:rPr lang="en-US" dirty="0"/>
              <a:t>Camera Model Spreadsheet</a:t>
            </a:r>
          </a:p>
        </p:txBody>
      </p:sp>
      <p:sp>
        <p:nvSpPr>
          <p:cNvPr id="3" name="Footer Placeholder 2">
            <a:extLst>
              <a:ext uri="{FF2B5EF4-FFF2-40B4-BE49-F238E27FC236}">
                <a16:creationId xmlns:a16="http://schemas.microsoft.com/office/drawing/2014/main" id="{36042B6C-487A-6F48-97F5-9EEA871F7662}"/>
              </a:ext>
            </a:extLst>
          </p:cNvPr>
          <p:cNvSpPr>
            <a:spLocks noGrp="1"/>
          </p:cNvSpPr>
          <p:nvPr>
            <p:ph type="ftr" sz="quarter" idx="10"/>
          </p:nvPr>
        </p:nvSpPr>
        <p:spPr/>
        <p:txBody>
          <a:bodyPr/>
          <a:lstStyle/>
          <a:p>
            <a:r>
              <a:rPr lang="en-US"/>
              <a:t>The technical data in this document is controlled under the U.S. Export Regulations, release to foreign persons may require an export authorization</a:t>
            </a:r>
            <a:endParaRPr lang="en-US" dirty="0"/>
          </a:p>
        </p:txBody>
      </p:sp>
      <p:sp>
        <p:nvSpPr>
          <p:cNvPr id="4" name="Slide Number Placeholder 3">
            <a:extLst>
              <a:ext uri="{FF2B5EF4-FFF2-40B4-BE49-F238E27FC236}">
                <a16:creationId xmlns:a16="http://schemas.microsoft.com/office/drawing/2014/main" id="{9FADC445-29BC-1E40-8B92-C545BA3C8C7F}"/>
              </a:ext>
            </a:extLst>
          </p:cNvPr>
          <p:cNvSpPr>
            <a:spLocks noGrp="1"/>
          </p:cNvSpPr>
          <p:nvPr>
            <p:ph type="sldNum" sz="quarter" idx="12"/>
          </p:nvPr>
        </p:nvSpPr>
        <p:spPr/>
        <p:txBody>
          <a:bodyPr/>
          <a:lstStyle/>
          <a:p>
            <a:fld id="{F0C94032-CD4C-4C25-B0C2-CEC720522D92}" type="slidenum">
              <a:rPr lang="en-US" smtClean="0"/>
              <a:pPr/>
              <a:t>5</a:t>
            </a:fld>
            <a:endParaRPr lang="en-US" dirty="0"/>
          </a:p>
        </p:txBody>
      </p:sp>
      <p:sp>
        <p:nvSpPr>
          <p:cNvPr id="7" name="TextBox 6">
            <a:extLst>
              <a:ext uri="{FF2B5EF4-FFF2-40B4-BE49-F238E27FC236}">
                <a16:creationId xmlns:a16="http://schemas.microsoft.com/office/drawing/2014/main" id="{D625B5F3-407B-0340-9B59-4969A73A3417}"/>
              </a:ext>
            </a:extLst>
          </p:cNvPr>
          <p:cNvSpPr txBox="1"/>
          <p:nvPr/>
        </p:nvSpPr>
        <p:spPr>
          <a:xfrm>
            <a:off x="716604" y="1712068"/>
            <a:ext cx="10758792" cy="4247317"/>
          </a:xfrm>
          <a:prstGeom prst="rect">
            <a:avLst/>
          </a:prstGeom>
          <a:noFill/>
        </p:spPr>
        <p:txBody>
          <a:bodyPr wrap="square" rtlCol="0">
            <a:spAutoFit/>
          </a:bodyPr>
          <a:lstStyle/>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Spreadsheet contains four sheets</a:t>
            </a:r>
          </a:p>
          <a:p>
            <a:pPr marL="742950" lvl="1" indent="-285750">
              <a:buFont typeface="Arial" panose="020B0604020202020204" pitchFamily="34" charset="0"/>
              <a:buChar char="•"/>
            </a:pPr>
            <a:r>
              <a:rPr lang="en-US" dirty="0" err="1">
                <a:latin typeface="Calibri" panose="020F0502020204030204" pitchFamily="34" charset="0"/>
                <a:cs typeface="Calibri" panose="020F0502020204030204" pitchFamily="34" charset="0"/>
              </a:rPr>
              <a:t>Field_X</a:t>
            </a:r>
            <a:r>
              <a:rPr lang="en-US" dirty="0">
                <a:latin typeface="Calibri" panose="020F0502020204030204" pitchFamily="34" charset="0"/>
                <a:cs typeface="Calibri" panose="020F0502020204030204" pitchFamily="34" charset="0"/>
              </a:rPr>
              <a:t>: corresponds to the cross-track direction of EMIT</a:t>
            </a:r>
          </a:p>
          <a:p>
            <a:pPr marL="742950" lvl="1" indent="-285750">
              <a:buFont typeface="Arial" panose="020B0604020202020204" pitchFamily="34" charset="0"/>
              <a:buChar char="•"/>
            </a:pPr>
            <a:r>
              <a:rPr lang="en-US" dirty="0" err="1">
                <a:latin typeface="Calibri" panose="020F0502020204030204" pitchFamily="34" charset="0"/>
                <a:cs typeface="Calibri" panose="020F0502020204030204" pitchFamily="34" charset="0"/>
              </a:rPr>
              <a:t>Field_Y</a:t>
            </a:r>
            <a:r>
              <a:rPr lang="en-US" dirty="0">
                <a:latin typeface="Calibri" panose="020F0502020204030204" pitchFamily="34" charset="0"/>
                <a:cs typeface="Calibri" panose="020F0502020204030204" pitchFamily="34" charset="0"/>
              </a:rPr>
              <a:t>: corresponds to the along-track direction of EMIT</a:t>
            </a:r>
          </a:p>
          <a:p>
            <a:pPr marL="742950" lvl="1" indent="-285750">
              <a:buFont typeface="Arial" panose="020B0604020202020204" pitchFamily="34" charset="0"/>
              <a:buChar char="•"/>
            </a:pPr>
            <a:r>
              <a:rPr lang="en-US" dirty="0" err="1">
                <a:latin typeface="Calibri" panose="020F0502020204030204" pitchFamily="34" charset="0"/>
                <a:cs typeface="Calibri" panose="020F0502020204030204" pitchFamily="34" charset="0"/>
              </a:rPr>
              <a:t>Cen_X</a:t>
            </a:r>
            <a:r>
              <a:rPr lang="en-US" dirty="0">
                <a:latin typeface="Calibri" panose="020F0502020204030204" pitchFamily="34" charset="0"/>
                <a:cs typeface="Calibri" panose="020F0502020204030204" pitchFamily="34" charset="0"/>
              </a:rPr>
              <a:t>: corresponds to the x-position on the FPA in </a:t>
            </a:r>
            <a:r>
              <a:rPr lang="en-US" dirty="0" err="1">
                <a:latin typeface="Calibri" panose="020F0502020204030204" pitchFamily="34" charset="0"/>
                <a:cs typeface="Calibri" panose="020F0502020204030204" pitchFamily="34" charset="0"/>
              </a:rPr>
              <a:t>Zemax</a:t>
            </a:r>
            <a:r>
              <a:rPr lang="en-US" dirty="0">
                <a:latin typeface="Calibri" panose="020F0502020204030204" pitchFamily="34" charset="0"/>
                <a:cs typeface="Calibri" panose="020F0502020204030204" pitchFamily="34" charset="0"/>
              </a:rPr>
              <a:t> coordinates (used by Christine to determine correct spatial pixel number)</a:t>
            </a:r>
          </a:p>
          <a:p>
            <a:pPr marL="742950" lvl="1" indent="-285750">
              <a:buFont typeface="Arial" panose="020B0604020202020204" pitchFamily="34" charset="0"/>
              <a:buChar char="•"/>
            </a:pPr>
            <a:r>
              <a:rPr lang="en-US" dirty="0" err="1">
                <a:latin typeface="Calibri" panose="020F0502020204030204" pitchFamily="34" charset="0"/>
                <a:cs typeface="Calibri" panose="020F0502020204030204" pitchFamily="34" charset="0"/>
              </a:rPr>
              <a:t>Cen_Y</a:t>
            </a:r>
            <a:r>
              <a:rPr lang="en-US" dirty="0">
                <a:latin typeface="Calibri" panose="020F0502020204030204" pitchFamily="34" charset="0"/>
                <a:cs typeface="Calibri" panose="020F0502020204030204" pitchFamily="34" charset="0"/>
              </a:rPr>
              <a:t>: corresponds to the y-position on the FPA in </a:t>
            </a:r>
            <a:r>
              <a:rPr lang="en-US" dirty="0" err="1">
                <a:latin typeface="Calibri" panose="020F0502020204030204" pitchFamily="34" charset="0"/>
                <a:cs typeface="Calibri" panose="020F0502020204030204" pitchFamily="34" charset="0"/>
              </a:rPr>
              <a:t>Zemax</a:t>
            </a:r>
            <a:r>
              <a:rPr lang="en-US" dirty="0">
                <a:latin typeface="Calibri" panose="020F0502020204030204" pitchFamily="34" charset="0"/>
                <a:cs typeface="Calibri" panose="020F0502020204030204" pitchFamily="34" charset="0"/>
              </a:rPr>
              <a:t> coordinates (used by Christine to determine correct spectral </a:t>
            </a:r>
            <a:r>
              <a:rPr lang="en-US">
                <a:latin typeface="Calibri" panose="020F0502020204030204" pitchFamily="34" charset="0"/>
                <a:cs typeface="Calibri" panose="020F0502020204030204" pitchFamily="34" charset="0"/>
              </a:rPr>
              <a:t>pixel number)</a:t>
            </a:r>
            <a:endParaRPr lang="en-US"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For each sheet, the field angle is reported for a given spatial pixel and spectral pixel position. Sheets are organized by the following:</a:t>
            </a:r>
          </a:p>
          <a:p>
            <a:pPr marL="742950" lvl="1" indent="-285750">
              <a:buFont typeface="Arial" panose="020B0604020202020204" pitchFamily="34" charset="0"/>
              <a:buChar char="•"/>
            </a:pPr>
            <a:r>
              <a:rPr lang="en-US" dirty="0">
                <a:latin typeface="Calibri" panose="020F0502020204030204" pitchFamily="34" charset="0"/>
                <a:cs typeface="Calibri" panose="020F0502020204030204" pitchFamily="34" charset="0"/>
              </a:rPr>
              <a:t>Row: spatial pixel</a:t>
            </a:r>
          </a:p>
          <a:p>
            <a:pPr marL="742950" lvl="1" indent="-285750">
              <a:buFont typeface="Arial" panose="020B0604020202020204" pitchFamily="34" charset="0"/>
              <a:buChar char="•"/>
            </a:pPr>
            <a:r>
              <a:rPr lang="en-US" dirty="0">
                <a:latin typeface="Calibri" panose="020F0502020204030204" pitchFamily="34" charset="0"/>
                <a:cs typeface="Calibri" panose="020F0502020204030204" pitchFamily="34" charset="0"/>
              </a:rPr>
              <a:t>Column: spectral pixel</a:t>
            </a: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As-built data and measurements during TVAC were used to update the </a:t>
            </a:r>
            <a:r>
              <a:rPr lang="en-US" dirty="0" err="1">
                <a:latin typeface="Calibri" panose="020F0502020204030204" pitchFamily="34" charset="0"/>
                <a:cs typeface="Calibri" panose="020F0502020204030204" pitchFamily="34" charset="0"/>
              </a:rPr>
              <a:t>Zemax</a:t>
            </a:r>
            <a:r>
              <a:rPr lang="en-US" dirty="0">
                <a:latin typeface="Calibri" panose="020F0502020204030204" pitchFamily="34" charset="0"/>
                <a:cs typeface="Calibri" panose="020F0502020204030204" pitchFamily="34" charset="0"/>
              </a:rPr>
              <a:t> Optical Model. The optical model includes measured smile and keystone effects and are built in to the reported </a:t>
            </a:r>
            <a:r>
              <a:rPr lang="en-US" dirty="0" err="1">
                <a:latin typeface="Calibri" panose="020F0502020204030204" pitchFamily="34" charset="0"/>
                <a:cs typeface="Calibri" panose="020F0502020204030204" pitchFamily="34" charset="0"/>
              </a:rPr>
              <a:t>Field_X</a:t>
            </a:r>
            <a:r>
              <a:rPr lang="en-US" dirty="0">
                <a:latin typeface="Calibri" panose="020F0502020204030204" pitchFamily="34" charset="0"/>
                <a:cs typeface="Calibri" panose="020F0502020204030204" pitchFamily="34" charset="0"/>
              </a:rPr>
              <a:t> and </a:t>
            </a:r>
            <a:r>
              <a:rPr lang="en-US" dirty="0" err="1">
                <a:latin typeface="Calibri" panose="020F0502020204030204" pitchFamily="34" charset="0"/>
                <a:cs typeface="Calibri" panose="020F0502020204030204" pitchFamily="34" charset="0"/>
              </a:rPr>
              <a:t>Field_Y</a:t>
            </a:r>
            <a:r>
              <a:rPr lang="en-US" dirty="0">
                <a:latin typeface="Calibri" panose="020F0502020204030204" pitchFamily="34" charset="0"/>
                <a:cs typeface="Calibri" panose="020F0502020204030204" pitchFamily="34" charset="0"/>
              </a:rPr>
              <a:t> values. </a:t>
            </a:r>
          </a:p>
          <a:p>
            <a:pPr marL="285750" indent="-285750">
              <a:buFont typeface="Arial" panose="020B0604020202020204" pitchFamily="34" charset="0"/>
              <a:buChar char="•"/>
            </a:pPr>
            <a:endParaRPr lang="en-US" dirty="0">
              <a:latin typeface="Helvetica Neue Light"/>
              <a:cs typeface="Helvetica Neue Light"/>
            </a:endParaRPr>
          </a:p>
        </p:txBody>
      </p:sp>
    </p:spTree>
    <p:extLst>
      <p:ext uri="{BB962C8B-B14F-4D97-AF65-F5344CB8AC3E}">
        <p14:creationId xmlns:p14="http://schemas.microsoft.com/office/powerpoint/2010/main" val="18848644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dirty="0" smtClean="0">
            <a:latin typeface="Helvetica Neue Light"/>
            <a:cs typeface="Helvetica Neue Ligh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1EB00BBEC9A2A42A38263A1B1687D91" ma:contentTypeVersion="1" ma:contentTypeDescription="Create a new document." ma:contentTypeScope="" ma:versionID="9774673e6cc710dcbede3772037f8881">
  <xsd:schema xmlns:xsd="http://www.w3.org/2001/XMLSchema" xmlns:xs="http://www.w3.org/2001/XMLSchema" xmlns:p="http://schemas.microsoft.com/office/2006/metadata/properties" xmlns:ns2="http://schemas.microsoft.com/sharepoint/v4" targetNamespace="http://schemas.microsoft.com/office/2006/metadata/properties" ma:root="true" ma:fieldsID="23c11eee0d542004c4a7d729835418c6" ns2:_="">
    <xsd:import namespace="http://schemas.microsoft.com/sharepoint/v4"/>
    <xsd:element name="properties">
      <xsd:complexType>
        <xsd:sequence>
          <xsd:element name="documentManagement">
            <xsd:complexType>
              <xsd:all>
                <xsd:element ref="ns2:IconOverla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8" nillable="true" ma:displayName="IconOverlay" ma:hidden="true" ma:internalName="IconOverlay">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IconOverlay xmlns="http://schemas.microsoft.com/sharepoint/v4" xsi:nil="true"/>
  </documentManagement>
</p:properties>
</file>

<file path=customXml/itemProps1.xml><?xml version="1.0" encoding="utf-8"?>
<ds:datastoreItem xmlns:ds="http://schemas.openxmlformats.org/officeDocument/2006/customXml" ds:itemID="{44F17166-F4B0-40D3-87F3-E095A6B18A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43F720A-C0E3-4E13-AB21-8BEEAF2C390D}">
  <ds:schemaRefs>
    <ds:schemaRef ds:uri="http://schemas.microsoft.com/sharepoint/v3/contenttype/forms"/>
  </ds:schemaRefs>
</ds:datastoreItem>
</file>

<file path=customXml/itemProps3.xml><?xml version="1.0" encoding="utf-8"?>
<ds:datastoreItem xmlns:ds="http://schemas.openxmlformats.org/officeDocument/2006/customXml" ds:itemID="{74829209-BD75-4E6D-AF19-0FEE917FC916}">
  <ds:schemaRefs>
    <ds:schemaRef ds:uri="http://schemas.microsoft.com/office/2006/documentManagement/types"/>
    <ds:schemaRef ds:uri="http://schemas.microsoft.com/office/infopath/2007/PartnerControls"/>
    <ds:schemaRef ds:uri="http://www.w3.org/XML/1998/namespace"/>
    <ds:schemaRef ds:uri="http://purl.org/dc/elements/1.1/"/>
    <ds:schemaRef ds:uri="http://schemas.openxmlformats.org/package/2006/metadata/core-properties"/>
    <ds:schemaRef ds:uri="http://purl.org/dc/dcmitype/"/>
    <ds:schemaRef ds:uri="http://schemas.microsoft.com/sharepoint/v4"/>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33594</TotalTime>
  <Words>525</Words>
  <Application>Microsoft Macintosh PowerPoint</Application>
  <PresentationFormat>Widescreen</PresentationFormat>
  <Paragraphs>71</Paragraphs>
  <Slides>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Arial</vt:lpstr>
      <vt:lpstr>Calibri</vt:lpstr>
      <vt:lpstr>Helvetica</vt:lpstr>
      <vt:lpstr>Helvetica Neue Light</vt:lpstr>
      <vt:lpstr>Helvetica Neue Thin</vt:lpstr>
      <vt:lpstr>Times New Roman</vt:lpstr>
      <vt:lpstr>Wingdings</vt:lpstr>
      <vt:lpstr>Median</vt:lpstr>
      <vt:lpstr>PowerPoint Presentation</vt:lpstr>
      <vt:lpstr>VA 902899</vt:lpstr>
      <vt:lpstr>EMIT Optics Coordinate Frame</vt:lpstr>
      <vt:lpstr>EMIT Optics Coordinate Frame Continued</vt:lpstr>
      <vt:lpstr>Fields Angles WRT Instrument</vt:lpstr>
      <vt:lpstr>Camera Model Spreadsheet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EMIT PDR Template</dc:title>
  <dc:creator>David Diner</dc:creator>
  <cp:lastModifiedBy>Microsoft Office User</cp:lastModifiedBy>
  <cp:revision>1142</cp:revision>
  <cp:lastPrinted>2019-04-04T16:03:00Z</cp:lastPrinted>
  <dcterms:created xsi:type="dcterms:W3CDTF">2015-05-23T21:08:41Z</dcterms:created>
  <dcterms:modified xsi:type="dcterms:W3CDTF">2022-04-03T00:10:24Z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0x010100E1EB00BBEC9A2A42A38263A1B1687D91</vt:lpwstr>
  </property>
</Properties>
</file>